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0" roundtripDataSignature="AMtx7miov+LTZ7SY+Xl6kMTrFJ0/4SDW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9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9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0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0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0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9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descr="Celestia-R1---OverlayTitleHD.png" id="99" name="Google Shape;99;p109"/>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100" name="Google Shape;100;p109"/>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09"/>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102" name="Google Shape;102;p109"/>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09"/>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09"/>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5" name="Shape 105"/>
        <p:cNvGrpSpPr/>
        <p:nvPr/>
      </p:nvGrpSpPr>
      <p:grpSpPr>
        <a:xfrm>
          <a:off x="0" y="0"/>
          <a:ext cx="0" cy="0"/>
          <a:chOff x="0" y="0"/>
          <a:chExt cx="0" cy="0"/>
        </a:xfrm>
      </p:grpSpPr>
      <p:pic>
        <p:nvPicPr>
          <p:cNvPr descr="Celestia-R1---OverlayContentHD.png" id="106" name="Google Shape;106;p11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7" name="Google Shape;107;p110"/>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10"/>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09" name="Google Shape;109;p11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1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1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2" name="Shape 112"/>
        <p:cNvGrpSpPr/>
        <p:nvPr/>
      </p:nvGrpSpPr>
      <p:grpSpPr>
        <a:xfrm>
          <a:off x="0" y="0"/>
          <a:ext cx="0" cy="0"/>
          <a:chOff x="0" y="0"/>
          <a:chExt cx="0" cy="0"/>
        </a:xfrm>
      </p:grpSpPr>
      <p:pic>
        <p:nvPicPr>
          <p:cNvPr descr="Celestia-R1---OverlayContentHD.png" id="113" name="Google Shape;113;p11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4" name="Google Shape;114;p111"/>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Calibri"/>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11"/>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16" name="Google Shape;116;p11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1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1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9" name="Shape 119"/>
        <p:cNvGrpSpPr/>
        <p:nvPr/>
      </p:nvGrpSpPr>
      <p:grpSpPr>
        <a:xfrm>
          <a:off x="0" y="0"/>
          <a:ext cx="0" cy="0"/>
          <a:chOff x="0" y="0"/>
          <a:chExt cx="0" cy="0"/>
        </a:xfrm>
      </p:grpSpPr>
      <p:pic>
        <p:nvPicPr>
          <p:cNvPr descr="Celestia-R1---OverlayContentHD.png" id="120" name="Google Shape;120;p11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1" name="Google Shape;121;p112"/>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12"/>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3" name="Google Shape;123;p112"/>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4" name="Google Shape;124;p11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1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1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7" name="Shape 127"/>
        <p:cNvGrpSpPr/>
        <p:nvPr/>
      </p:nvGrpSpPr>
      <p:grpSpPr>
        <a:xfrm>
          <a:off x="0" y="0"/>
          <a:ext cx="0" cy="0"/>
          <a:chOff x="0" y="0"/>
          <a:chExt cx="0" cy="0"/>
        </a:xfrm>
      </p:grpSpPr>
      <p:sp>
        <p:nvSpPr>
          <p:cNvPr id="128" name="Google Shape;128;p11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13"/>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130" name="Google Shape;130;p113"/>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1" name="Google Shape;131;p113"/>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132" name="Google Shape;132;p113"/>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3" name="Google Shape;133;p11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1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1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pic>
        <p:nvPicPr>
          <p:cNvPr descr="Celestia-R1---OverlayContentHD.png" id="137" name="Google Shape;137;p11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8" name="Google Shape;138;p11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1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1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1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2" name="Shape 142"/>
        <p:cNvGrpSpPr/>
        <p:nvPr/>
      </p:nvGrpSpPr>
      <p:grpSpPr>
        <a:xfrm>
          <a:off x="0" y="0"/>
          <a:ext cx="0" cy="0"/>
          <a:chOff x="0" y="0"/>
          <a:chExt cx="0" cy="0"/>
        </a:xfrm>
      </p:grpSpPr>
      <p:pic>
        <p:nvPicPr>
          <p:cNvPr descr="Celestia-R1---OverlayContentHD.png" id="143" name="Google Shape;143;p11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44" name="Google Shape;144;p11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1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1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9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7" name="Shape 147"/>
        <p:cNvGrpSpPr/>
        <p:nvPr/>
      </p:nvGrpSpPr>
      <p:grpSpPr>
        <a:xfrm>
          <a:off x="0" y="0"/>
          <a:ext cx="0" cy="0"/>
          <a:chOff x="0" y="0"/>
          <a:chExt cx="0" cy="0"/>
        </a:xfrm>
      </p:grpSpPr>
      <p:pic>
        <p:nvPicPr>
          <p:cNvPr descr="Celestia-R1---OverlayContentHD.png" id="148" name="Google Shape;148;p11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49" name="Google Shape;149;p116"/>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16"/>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51" name="Google Shape;151;p116"/>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152" name="Google Shape;152;p11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1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1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5" name="Shape 155"/>
        <p:cNvGrpSpPr/>
        <p:nvPr/>
      </p:nvGrpSpPr>
      <p:grpSpPr>
        <a:xfrm>
          <a:off x="0" y="0"/>
          <a:ext cx="0" cy="0"/>
          <a:chOff x="0" y="0"/>
          <a:chExt cx="0" cy="0"/>
        </a:xfrm>
      </p:grpSpPr>
      <p:pic>
        <p:nvPicPr>
          <p:cNvPr descr="Celestia-R1---OverlayContentHD.png" id="156" name="Google Shape;156;p11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57" name="Google Shape;157;p117"/>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17"/>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159" name="Google Shape;159;p117"/>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160" name="Google Shape;160;p11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11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11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3" name="Shape 163"/>
        <p:cNvGrpSpPr/>
        <p:nvPr/>
      </p:nvGrpSpPr>
      <p:grpSpPr>
        <a:xfrm>
          <a:off x="0" y="0"/>
          <a:ext cx="0" cy="0"/>
          <a:chOff x="0" y="0"/>
          <a:chExt cx="0" cy="0"/>
        </a:xfrm>
      </p:grpSpPr>
      <p:pic>
        <p:nvPicPr>
          <p:cNvPr descr="Celestia-R1---OverlayContentHD.png" id="164" name="Google Shape;164;p11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65" name="Google Shape;165;p118"/>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118"/>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167" name="Google Shape;167;p118"/>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168" name="Google Shape;168;p11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11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1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1" name="Shape 171"/>
        <p:cNvGrpSpPr/>
        <p:nvPr/>
      </p:nvGrpSpPr>
      <p:grpSpPr>
        <a:xfrm>
          <a:off x="0" y="0"/>
          <a:ext cx="0" cy="0"/>
          <a:chOff x="0" y="0"/>
          <a:chExt cx="0" cy="0"/>
        </a:xfrm>
      </p:grpSpPr>
      <p:pic>
        <p:nvPicPr>
          <p:cNvPr descr="Celestia-R1---OverlayContentHD.png" id="172" name="Google Shape;172;p11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73" name="Google Shape;173;p119"/>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19"/>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75" name="Google Shape;175;p11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1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1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78" name="Shape 178"/>
        <p:cNvGrpSpPr/>
        <p:nvPr/>
      </p:nvGrpSpPr>
      <p:grpSpPr>
        <a:xfrm>
          <a:off x="0" y="0"/>
          <a:ext cx="0" cy="0"/>
          <a:chOff x="0" y="0"/>
          <a:chExt cx="0" cy="0"/>
        </a:xfrm>
      </p:grpSpPr>
      <p:pic>
        <p:nvPicPr>
          <p:cNvPr descr="Celestia-R1---OverlayContentHD.png" id="179" name="Google Shape;179;p12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80" name="Google Shape;180;p120"/>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81" name="Google Shape;181;p120"/>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82" name="Google Shape;182;p120"/>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20"/>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Calibri"/>
              <a:buNone/>
              <a:defRPr/>
            </a:lvl1pPr>
            <a:lvl2pPr indent="-228600" lvl="1" marL="914400" algn="l">
              <a:spcBef>
                <a:spcPts val="1000"/>
              </a:spcBef>
              <a:spcAft>
                <a:spcPts val="0"/>
              </a:spcAft>
              <a:buSzPts val="1600"/>
              <a:buFont typeface="Calibri"/>
              <a:buNone/>
              <a:defRPr/>
            </a:lvl2pPr>
            <a:lvl3pPr indent="-228600" lvl="2" marL="1371600" algn="l">
              <a:spcBef>
                <a:spcPts val="1000"/>
              </a:spcBef>
              <a:spcAft>
                <a:spcPts val="0"/>
              </a:spcAft>
              <a:buSzPts val="1400"/>
              <a:buFont typeface="Calibri"/>
              <a:buNone/>
              <a:defRPr/>
            </a:lvl3pPr>
            <a:lvl4pPr indent="-228600" lvl="3" marL="1828800" algn="l">
              <a:spcBef>
                <a:spcPts val="1000"/>
              </a:spcBef>
              <a:spcAft>
                <a:spcPts val="0"/>
              </a:spcAft>
              <a:buSzPts val="1200"/>
              <a:buFont typeface="Calibri"/>
              <a:buNone/>
              <a:defRPr/>
            </a:lvl4pPr>
            <a:lvl5pPr indent="-228600" lvl="4" marL="2286000" algn="l">
              <a:spcBef>
                <a:spcPts val="1000"/>
              </a:spcBef>
              <a:spcAft>
                <a:spcPts val="0"/>
              </a:spcAft>
              <a:buSzPts val="1200"/>
              <a:buFont typeface="Calibri"/>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84" name="Google Shape;184;p120"/>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85" name="Google Shape;185;p12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12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12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88" name="Shape 188"/>
        <p:cNvGrpSpPr/>
        <p:nvPr/>
      </p:nvGrpSpPr>
      <p:grpSpPr>
        <a:xfrm>
          <a:off x="0" y="0"/>
          <a:ext cx="0" cy="0"/>
          <a:chOff x="0" y="0"/>
          <a:chExt cx="0" cy="0"/>
        </a:xfrm>
      </p:grpSpPr>
      <p:pic>
        <p:nvPicPr>
          <p:cNvPr descr="Celestia-R1---OverlayContentHD.png" id="189" name="Google Shape;189;p12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90" name="Google Shape;190;p121"/>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21"/>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92" name="Google Shape;192;p12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12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2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95" name="Shape 195"/>
        <p:cNvGrpSpPr/>
        <p:nvPr/>
      </p:nvGrpSpPr>
      <p:grpSpPr>
        <a:xfrm>
          <a:off x="0" y="0"/>
          <a:ext cx="0" cy="0"/>
          <a:chOff x="0" y="0"/>
          <a:chExt cx="0" cy="0"/>
        </a:xfrm>
      </p:grpSpPr>
      <p:pic>
        <p:nvPicPr>
          <p:cNvPr descr="Celestia-R1---OverlayContentHD.png" id="196" name="Google Shape;196;p12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97" name="Google Shape;197;p122"/>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98" name="Google Shape;198;p122"/>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lang="en-US" sz="8000" cap="none">
                <a:solidFill>
                  <a:schemeClr val="lt1"/>
                </a:solidFill>
                <a:latin typeface="Calibri"/>
                <a:ea typeface="Calibri"/>
                <a:cs typeface="Calibri"/>
                <a:sym typeface="Calibri"/>
              </a:rPr>
              <a:t>“</a:t>
            </a:r>
            <a:endParaRPr/>
          </a:p>
        </p:txBody>
      </p:sp>
      <p:sp>
        <p:nvSpPr>
          <p:cNvPr id="199" name="Google Shape;199;p122"/>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122"/>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01" name="Google Shape;201;p122"/>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202" name="Google Shape;202;p12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2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12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205" name="Shape 205"/>
        <p:cNvGrpSpPr/>
        <p:nvPr/>
      </p:nvGrpSpPr>
      <p:grpSpPr>
        <a:xfrm>
          <a:off x="0" y="0"/>
          <a:ext cx="0" cy="0"/>
          <a:chOff x="0" y="0"/>
          <a:chExt cx="0" cy="0"/>
        </a:xfrm>
      </p:grpSpPr>
      <p:pic>
        <p:nvPicPr>
          <p:cNvPr descr="Celestia-R1---OverlayContentHD.png" id="206" name="Google Shape;206;p12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07" name="Google Shape;207;p123"/>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123"/>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09" name="Google Shape;209;p123"/>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210" name="Google Shape;210;p12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p12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12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3" name="Shape 213"/>
        <p:cNvGrpSpPr/>
        <p:nvPr/>
      </p:nvGrpSpPr>
      <p:grpSpPr>
        <a:xfrm>
          <a:off x="0" y="0"/>
          <a:ext cx="0" cy="0"/>
          <a:chOff x="0" y="0"/>
          <a:chExt cx="0" cy="0"/>
        </a:xfrm>
      </p:grpSpPr>
      <p:pic>
        <p:nvPicPr>
          <p:cNvPr descr="Celestia-R1---OverlayContentHD.png" id="214" name="Google Shape;214;p12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15" name="Google Shape;215;p124"/>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16" name="Google Shape;216;p12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2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12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p12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0" name="Shape 220"/>
        <p:cNvGrpSpPr/>
        <p:nvPr/>
      </p:nvGrpSpPr>
      <p:grpSpPr>
        <a:xfrm>
          <a:off x="0" y="0"/>
          <a:ext cx="0" cy="0"/>
          <a:chOff x="0" y="0"/>
          <a:chExt cx="0" cy="0"/>
        </a:xfrm>
      </p:grpSpPr>
      <p:pic>
        <p:nvPicPr>
          <p:cNvPr descr="Celestia-R1---OverlayContentHD.png" id="221" name="Google Shape;221;p12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22" name="Google Shape;222;p125"/>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25"/>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24" name="Google Shape;224;p12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12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12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9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9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0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0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0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0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0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0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0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0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0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0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5"/>
          <p:cNvSpPr/>
          <p:nvPr>
            <p:ph idx="2" type="pic"/>
          </p:nvPr>
        </p:nvSpPr>
        <p:spPr>
          <a:xfrm>
            <a:off x="5183188" y="987425"/>
            <a:ext cx="6172200" cy="4873625"/>
          </a:xfrm>
          <a:prstGeom prst="rect">
            <a:avLst/>
          </a:prstGeom>
          <a:noFill/>
          <a:ln>
            <a:noFill/>
          </a:ln>
        </p:spPr>
      </p:sp>
      <p:sp>
        <p:nvSpPr>
          <p:cNvPr id="64" name="Google Shape;64;p10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2.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1.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9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4" name="Google Shape;84;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2" name="Shape 92"/>
        <p:cNvGrpSpPr/>
        <p:nvPr/>
      </p:nvGrpSpPr>
      <p:grpSpPr>
        <a:xfrm>
          <a:off x="0" y="0"/>
          <a:ext cx="0" cy="0"/>
          <a:chOff x="0" y="0"/>
          <a:chExt cx="0" cy="0"/>
        </a:xfrm>
      </p:grpSpPr>
      <p:sp>
        <p:nvSpPr>
          <p:cNvPr id="93" name="Google Shape;93;p108"/>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94" name="Google Shape;94;p108"/>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95" name="Google Shape;95;p10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6" name="Google Shape;96;p10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7" name="Google Shape;97;p10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a:solidFill>
                  <a:schemeClr val="lt1"/>
                </a:solidFill>
                <a:latin typeface="Calibri"/>
                <a:ea typeface="Calibri"/>
                <a:cs typeface="Calibri"/>
                <a:sym typeface="Calibri"/>
              </a:defRPr>
            </a:lvl1pPr>
            <a:lvl2pPr indent="0" lvl="1" marL="0" marR="0" rtl="0" algn="r">
              <a:spcBef>
                <a:spcPts val="0"/>
              </a:spcBef>
              <a:buNone/>
              <a:defRPr b="0" i="0" sz="1000">
                <a:solidFill>
                  <a:schemeClr val="lt1"/>
                </a:solidFill>
                <a:latin typeface="Calibri"/>
                <a:ea typeface="Calibri"/>
                <a:cs typeface="Calibri"/>
                <a:sym typeface="Calibri"/>
              </a:defRPr>
            </a:lvl2pPr>
            <a:lvl3pPr indent="0" lvl="2" marL="0" marR="0" rtl="0" algn="r">
              <a:spcBef>
                <a:spcPts val="0"/>
              </a:spcBef>
              <a:buNone/>
              <a:defRPr b="0" i="0" sz="1000">
                <a:solidFill>
                  <a:schemeClr val="lt1"/>
                </a:solidFill>
                <a:latin typeface="Calibri"/>
                <a:ea typeface="Calibri"/>
                <a:cs typeface="Calibri"/>
                <a:sym typeface="Calibri"/>
              </a:defRPr>
            </a:lvl3pPr>
            <a:lvl4pPr indent="0" lvl="3" marL="0" marR="0" rtl="0" algn="r">
              <a:spcBef>
                <a:spcPts val="0"/>
              </a:spcBef>
              <a:buNone/>
              <a:defRPr b="0" i="0" sz="1000">
                <a:solidFill>
                  <a:schemeClr val="lt1"/>
                </a:solidFill>
                <a:latin typeface="Calibri"/>
                <a:ea typeface="Calibri"/>
                <a:cs typeface="Calibri"/>
                <a:sym typeface="Calibri"/>
              </a:defRPr>
            </a:lvl4pPr>
            <a:lvl5pPr indent="0" lvl="4" marL="0" marR="0" rtl="0" algn="r">
              <a:spcBef>
                <a:spcPts val="0"/>
              </a:spcBef>
              <a:buNone/>
              <a:defRPr b="0" i="0" sz="1000">
                <a:solidFill>
                  <a:schemeClr val="lt1"/>
                </a:solidFill>
                <a:latin typeface="Calibri"/>
                <a:ea typeface="Calibri"/>
                <a:cs typeface="Calibri"/>
                <a:sym typeface="Calibri"/>
              </a:defRPr>
            </a:lvl5pPr>
            <a:lvl6pPr indent="0" lvl="5" marL="0" marR="0" rtl="0" algn="r">
              <a:spcBef>
                <a:spcPts val="0"/>
              </a:spcBef>
              <a:buNone/>
              <a:defRPr b="0" i="0" sz="1000">
                <a:solidFill>
                  <a:schemeClr val="lt1"/>
                </a:solidFill>
                <a:latin typeface="Calibri"/>
                <a:ea typeface="Calibri"/>
                <a:cs typeface="Calibri"/>
                <a:sym typeface="Calibri"/>
              </a:defRPr>
            </a:lvl6pPr>
            <a:lvl7pPr indent="0" lvl="6" marL="0" marR="0" rtl="0" algn="r">
              <a:spcBef>
                <a:spcPts val="0"/>
              </a:spcBef>
              <a:buNone/>
              <a:defRPr b="0" i="0" sz="1000">
                <a:solidFill>
                  <a:schemeClr val="lt1"/>
                </a:solidFill>
                <a:latin typeface="Calibri"/>
                <a:ea typeface="Calibri"/>
                <a:cs typeface="Calibri"/>
                <a:sym typeface="Calibri"/>
              </a:defRPr>
            </a:lvl7pPr>
            <a:lvl8pPr indent="0" lvl="7" marL="0" marR="0" rtl="0" algn="r">
              <a:spcBef>
                <a:spcPts val="0"/>
              </a:spcBef>
              <a:buNone/>
              <a:defRPr b="0" i="0" sz="1000">
                <a:solidFill>
                  <a:schemeClr val="lt1"/>
                </a:solidFill>
                <a:latin typeface="Calibri"/>
                <a:ea typeface="Calibri"/>
                <a:cs typeface="Calibri"/>
                <a:sym typeface="Calibri"/>
              </a:defRPr>
            </a:lvl8pPr>
            <a:lvl9pPr indent="0" lvl="8" marL="0" marR="0" rtl="0" algn="r">
              <a:spcBef>
                <a:spcPts val="0"/>
              </a:spcBef>
              <a:buNone/>
              <a:defRPr b="0" i="0" sz="10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7.png"/><Relationship Id="rId6"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www.gumboco.com/departments/" TargetMode="External"/><Relationship Id="rId4" Type="http://schemas.openxmlformats.org/officeDocument/2006/relationships/hyperlink" Target="http://www.gumboco.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38.png"/><Relationship Id="rId5" Type="http://schemas.openxmlformats.org/officeDocument/2006/relationships/image" Target="../media/image10.png"/><Relationship Id="rId6" Type="http://schemas.openxmlformats.org/officeDocument/2006/relationships/image" Target="../media/image24.png"/><Relationship Id="rId7"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mailto:sender@sendermail.com" TargetMode="External"/><Relationship Id="rId4" Type="http://schemas.openxmlformats.org/officeDocument/2006/relationships/hyperlink" Target="mailto:mailserver@sendermail.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mailto:recipient@recipientmail.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2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2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www.google.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www.google.co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hyperlink" Target="http://www.one.example.com" TargetMode="External"/><Relationship Id="rId4" Type="http://schemas.openxmlformats.org/officeDocument/2006/relationships/hyperlink" Target="http://www.two.example.com" TargetMode="External"/><Relationship Id="rId5" Type="http://schemas.openxmlformats.org/officeDocument/2006/relationships/hyperlink" Target="http://www.example.com" TargetMode="External"/><Relationship Id="rId6" Type="http://schemas.openxmlformats.org/officeDocument/2006/relationships/hyperlink" Target="http://www.example.net/index.html%C2%A0"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7.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8.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1"/>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p1"/>
          <p:cNvSpPr txBox="1"/>
          <p:nvPr>
            <p:ph type="ctrTitle"/>
          </p:nvPr>
        </p:nvSpPr>
        <p:spPr>
          <a:xfrm>
            <a:off x="1334948" y="717224"/>
            <a:ext cx="6151074" cy="215437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lt1"/>
              </a:buClr>
              <a:buSzPts val="4800"/>
              <a:buFont typeface="Calibri"/>
              <a:buNone/>
            </a:pPr>
            <a:r>
              <a:rPr lang="en-US" sz="4800">
                <a:solidFill>
                  <a:schemeClr val="lt1"/>
                </a:solidFill>
              </a:rPr>
              <a:t>Fundamentals of Web</a:t>
            </a:r>
            <a:endParaRPr sz="4800">
              <a:solidFill>
                <a:schemeClr val="lt1"/>
              </a:solidFill>
            </a:endParaRPr>
          </a:p>
        </p:txBody>
      </p:sp>
      <p:sp>
        <p:nvSpPr>
          <p:cNvPr id="233" name="Google Shape;233;p1"/>
          <p:cNvSpPr txBox="1"/>
          <p:nvPr>
            <p:ph idx="1" type="subTitle"/>
          </p:nvPr>
        </p:nvSpPr>
        <p:spPr>
          <a:xfrm>
            <a:off x="6360607" y="4214848"/>
            <a:ext cx="3842778" cy="48964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sz="2000">
                <a:solidFill>
                  <a:schemeClr val="lt1"/>
                </a:solidFill>
              </a:rPr>
              <a:t>By: Ashok Basnet</a:t>
            </a:r>
            <a:endParaRPr sz="2000">
              <a:solidFill>
                <a:schemeClr val="lt1"/>
              </a:solidFill>
            </a:endParaRPr>
          </a:p>
        </p:txBody>
      </p:sp>
      <p:cxnSp>
        <p:nvCxnSpPr>
          <p:cNvPr id="234" name="Google Shape;234;p1"/>
          <p:cNvCxnSpPr/>
          <p:nvPr/>
        </p:nvCxnSpPr>
        <p:spPr>
          <a:xfrm rot="10800000">
            <a:off x="0" y="3068597"/>
            <a:ext cx="7486022" cy="0"/>
          </a:xfrm>
          <a:prstGeom prst="straightConnector1">
            <a:avLst/>
          </a:prstGeom>
          <a:noFill/>
          <a:ln cap="flat" cmpd="sng" w="12700">
            <a:solidFill>
              <a:schemeClr val="accent2"/>
            </a:solidFill>
            <a:prstDash val="solid"/>
            <a:miter lim="800000"/>
            <a:headEnd len="sm" w="sm" type="none"/>
            <a:tailEnd len="sm" w="sm" type="none"/>
          </a:ln>
        </p:spPr>
      </p:cxnSp>
      <p:cxnSp>
        <p:nvCxnSpPr>
          <p:cNvPr id="235" name="Google Shape;235;p1"/>
          <p:cNvCxnSpPr/>
          <p:nvPr/>
        </p:nvCxnSpPr>
        <p:spPr>
          <a:xfrm rot="10800000">
            <a:off x="6360607" y="4859086"/>
            <a:ext cx="5831393" cy="0"/>
          </a:xfrm>
          <a:prstGeom prst="straightConnector1">
            <a:avLst/>
          </a:prstGeom>
          <a:noFill/>
          <a:ln cap="flat" cmpd="sng" w="12700">
            <a:solidFill>
              <a:schemeClr val="accent2"/>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10"/>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0" name="Google Shape;300;p10"/>
          <p:cNvSpPr/>
          <p:nvPr/>
        </p:nvSpPr>
        <p:spPr>
          <a:xfrm>
            <a:off x="1672668" y="1090453"/>
            <a:ext cx="9465232" cy="5238271"/>
          </a:xfrm>
          <a:prstGeom prst="rect">
            <a:avLst/>
          </a:prstGeom>
          <a:solidFill>
            <a:srgbClr val="FFFFF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1" name="Google Shape;301;p10"/>
          <p:cNvSpPr/>
          <p:nvPr/>
        </p:nvSpPr>
        <p:spPr>
          <a:xfrm>
            <a:off x="1672668" y="1090453"/>
            <a:ext cx="9465232" cy="5238271"/>
          </a:xfrm>
          <a:prstGeom prst="rect">
            <a:avLst/>
          </a:prstGeom>
          <a:solidFill>
            <a:schemeClr val="accent6">
              <a:alpha val="29803"/>
            </a:schemeClr>
          </a:solidFill>
          <a:ln cap="flat" cmpd="sng" w="28575">
            <a:solidFill>
              <a:schemeClr val="lt1">
                <a:alpha val="98823"/>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timeline&#10;&#10;Description automatically generated" id="302" name="Google Shape;302;p10"/>
          <p:cNvPicPr preferRelativeResize="0"/>
          <p:nvPr>
            <p:ph idx="1" type="body"/>
          </p:nvPr>
        </p:nvPicPr>
        <p:blipFill rotWithShape="1">
          <a:blip r:embed="rId3">
            <a:alphaModFix/>
          </a:blip>
          <a:srcRect b="6251" l="0" r="1" t="0"/>
          <a:stretch/>
        </p:blipFill>
        <p:spPr>
          <a:xfrm>
            <a:off x="1280667" y="677668"/>
            <a:ext cx="9630666" cy="5417250"/>
          </a:xfrm>
          <a:prstGeom prst="rect">
            <a:avLst/>
          </a:prstGeom>
          <a:noFill/>
          <a:ln cap="flat" cmpd="sng" w="28575">
            <a:solidFill>
              <a:schemeClr val="lt1"/>
            </a:solidFill>
            <a:prstDash val="solid"/>
            <a:round/>
            <a:headEnd len="sm" w="sm" type="none"/>
            <a:tailEnd len="sm" w="sm" type="none"/>
          </a:ln>
        </p:spPr>
      </p:pic>
      <p:sp>
        <p:nvSpPr>
          <p:cNvPr id="303" name="Google Shape;303;p10"/>
          <p:cNvSpPr/>
          <p:nvPr/>
        </p:nvSpPr>
        <p:spPr>
          <a:xfrm>
            <a:off x="9473609" y="168141"/>
            <a:ext cx="1009111" cy="1009111"/>
          </a:xfrm>
          <a:custGeom>
            <a:rect b="b" l="l" r="r" t="t"/>
            <a:pathLst>
              <a:path extrusionOk="0" h="807148" w="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4" name="Google Shape;304;p10"/>
          <p:cNvSpPr/>
          <p:nvPr/>
        </p:nvSpPr>
        <p:spPr>
          <a:xfrm>
            <a:off x="9473609" y="168141"/>
            <a:ext cx="1009111" cy="1009111"/>
          </a:xfrm>
          <a:custGeom>
            <a:rect b="b" l="l" r="r" t="t"/>
            <a:pathLst>
              <a:path extrusionOk="0" h="807148" w="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29803"/>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5" name="Google Shape;305;p10"/>
          <p:cNvSpPr/>
          <p:nvPr/>
        </p:nvSpPr>
        <p:spPr>
          <a:xfrm>
            <a:off x="911460" y="4428611"/>
            <a:ext cx="565207" cy="565207"/>
          </a:xfrm>
          <a:prstGeom prst="ellipse">
            <a:avLst/>
          </a:prstGeom>
          <a:solidFill>
            <a:srgbClr val="FFFFFF"/>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6" name="Google Shape;306;p10"/>
          <p:cNvSpPr/>
          <p:nvPr/>
        </p:nvSpPr>
        <p:spPr>
          <a:xfrm>
            <a:off x="911460" y="4428611"/>
            <a:ext cx="565207" cy="565207"/>
          </a:xfrm>
          <a:prstGeom prst="ellipse">
            <a:avLst/>
          </a:prstGeom>
          <a:solidFill>
            <a:schemeClr val="accent6">
              <a:alpha val="29803"/>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11"/>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2" name="Google Shape;312;p11"/>
          <p:cNvSpPr txBox="1"/>
          <p:nvPr>
            <p:ph type="title"/>
          </p:nvPr>
        </p:nvSpPr>
        <p:spPr>
          <a:xfrm>
            <a:off x="838200" y="557188"/>
            <a:ext cx="10515600" cy="113349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lang="en-US" sz="5200"/>
              <a:t>Evolution of Internet:</a:t>
            </a:r>
            <a:endParaRPr sz="5200"/>
          </a:p>
        </p:txBody>
      </p:sp>
      <p:grpSp>
        <p:nvGrpSpPr>
          <p:cNvPr id="313" name="Google Shape;313;p11"/>
          <p:cNvGrpSpPr/>
          <p:nvPr/>
        </p:nvGrpSpPr>
        <p:grpSpPr>
          <a:xfrm>
            <a:off x="838200" y="1831098"/>
            <a:ext cx="10869769" cy="4702116"/>
            <a:chOff x="0" y="2298"/>
            <a:chExt cx="10869769" cy="4702116"/>
          </a:xfrm>
        </p:grpSpPr>
        <p:cxnSp>
          <p:nvCxnSpPr>
            <p:cNvPr id="314" name="Google Shape;314;p11"/>
            <p:cNvCxnSpPr/>
            <p:nvPr/>
          </p:nvCxnSpPr>
          <p:spPr>
            <a:xfrm>
              <a:off x="0" y="2298"/>
              <a:ext cx="10869769" cy="0"/>
            </a:xfrm>
            <a:prstGeom prst="straightConnector1">
              <a:avLst/>
            </a:prstGeom>
            <a:solidFill>
              <a:srgbClr val="599BD5"/>
            </a:solidFill>
            <a:ln cap="flat" cmpd="sng" w="12700">
              <a:solidFill>
                <a:srgbClr val="599BD5"/>
              </a:solidFill>
              <a:prstDash val="solid"/>
              <a:miter lim="800000"/>
              <a:headEnd len="sm" w="sm" type="none"/>
              <a:tailEnd len="sm" w="sm" type="none"/>
            </a:ln>
          </p:spPr>
        </p:cxnSp>
        <p:sp>
          <p:nvSpPr>
            <p:cNvPr id="315" name="Google Shape;315;p11"/>
            <p:cNvSpPr/>
            <p:nvPr/>
          </p:nvSpPr>
          <p:spPr>
            <a:xfrm>
              <a:off x="0" y="2298"/>
              <a:ext cx="10869769" cy="15673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txBox="1"/>
            <p:nvPr/>
          </p:nvSpPr>
          <p:spPr>
            <a:xfrm>
              <a:off x="0" y="2298"/>
              <a:ext cx="10869769" cy="1567372"/>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In the 1960s, for the first time, the U.S. Department of Defense (DoD) developed a new large-scale computer network, known as ARPAnet, which was funded by ARPA (Advanced Research Projects Agency).</a:t>
              </a:r>
              <a:endParaRPr/>
            </a:p>
          </p:txBody>
        </p:sp>
        <p:cxnSp>
          <p:nvCxnSpPr>
            <p:cNvPr id="317" name="Google Shape;317;p11"/>
            <p:cNvCxnSpPr/>
            <p:nvPr/>
          </p:nvCxnSpPr>
          <p:spPr>
            <a:xfrm>
              <a:off x="0" y="1569670"/>
              <a:ext cx="10869769" cy="0"/>
            </a:xfrm>
            <a:prstGeom prst="straightConnector1">
              <a:avLst/>
            </a:prstGeom>
            <a:solidFill>
              <a:srgbClr val="4CC38C"/>
            </a:solidFill>
            <a:ln cap="flat" cmpd="sng" w="12700">
              <a:solidFill>
                <a:srgbClr val="4CC38C"/>
              </a:solidFill>
              <a:prstDash val="solid"/>
              <a:miter lim="800000"/>
              <a:headEnd len="sm" w="sm" type="none"/>
              <a:tailEnd len="sm" w="sm" type="none"/>
            </a:ln>
          </p:spPr>
        </p:cxnSp>
        <p:sp>
          <p:nvSpPr>
            <p:cNvPr id="318" name="Google Shape;318;p11"/>
            <p:cNvSpPr/>
            <p:nvPr/>
          </p:nvSpPr>
          <p:spPr>
            <a:xfrm>
              <a:off x="0" y="1569670"/>
              <a:ext cx="10869769" cy="15673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txBox="1"/>
            <p:nvPr/>
          </p:nvSpPr>
          <p:spPr>
            <a:xfrm>
              <a:off x="0" y="1569670"/>
              <a:ext cx="10869769" cy="1567372"/>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ARPAnet was available only to limited laboratories and universities and the great majority of educational institutions were not connected.</a:t>
              </a:r>
              <a:endParaRPr/>
            </a:p>
          </p:txBody>
        </p:sp>
        <p:cxnSp>
          <p:nvCxnSpPr>
            <p:cNvPr id="320" name="Google Shape;320;p11"/>
            <p:cNvCxnSpPr/>
            <p:nvPr/>
          </p:nvCxnSpPr>
          <p:spPr>
            <a:xfrm>
              <a:off x="0" y="3137042"/>
              <a:ext cx="10869769" cy="0"/>
            </a:xfrm>
            <a:prstGeom prst="straightConnector1">
              <a:avLst/>
            </a:prstGeom>
            <a:solidFill>
              <a:srgbClr val="6FAB46"/>
            </a:solidFill>
            <a:ln cap="flat" cmpd="sng" w="12700">
              <a:solidFill>
                <a:srgbClr val="6FAB46"/>
              </a:solidFill>
              <a:prstDash val="solid"/>
              <a:miter lim="800000"/>
              <a:headEnd len="sm" w="sm" type="none"/>
              <a:tailEnd len="sm" w="sm" type="none"/>
            </a:ln>
          </p:spPr>
        </p:cxnSp>
        <p:sp>
          <p:nvSpPr>
            <p:cNvPr id="321" name="Google Shape;321;p11"/>
            <p:cNvSpPr/>
            <p:nvPr/>
          </p:nvSpPr>
          <p:spPr>
            <a:xfrm>
              <a:off x="0" y="3137042"/>
              <a:ext cx="10869769" cy="156737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txBox="1"/>
            <p:nvPr/>
          </p:nvSpPr>
          <p:spPr>
            <a:xfrm>
              <a:off x="0" y="3137042"/>
              <a:ext cx="10869769" cy="1567372"/>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So, in late 1970s and early 1980s, other networks like: BITNET (Because It’s Time Network) and CSNET (Computer Science Network) were developed for electronic mail and file transfers. For variety of reasons, these networks weren’t used widely.</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12"/>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8" name="Google Shape;328;p12"/>
          <p:cNvSpPr txBox="1"/>
          <p:nvPr>
            <p:ph type="title"/>
          </p:nvPr>
        </p:nvSpPr>
        <p:spPr>
          <a:xfrm>
            <a:off x="838200" y="557188"/>
            <a:ext cx="10515600" cy="113349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lang="en-US" sz="5200"/>
              <a:t>Evolution of Internet:</a:t>
            </a:r>
            <a:endParaRPr sz="5200"/>
          </a:p>
        </p:txBody>
      </p:sp>
      <p:grpSp>
        <p:nvGrpSpPr>
          <p:cNvPr id="329" name="Google Shape;329;p12"/>
          <p:cNvGrpSpPr/>
          <p:nvPr/>
        </p:nvGrpSpPr>
        <p:grpSpPr>
          <a:xfrm>
            <a:off x="838200" y="1828800"/>
            <a:ext cx="11041487" cy="4717444"/>
            <a:chOff x="0" y="0"/>
            <a:chExt cx="11041487" cy="4717444"/>
          </a:xfrm>
        </p:grpSpPr>
        <p:cxnSp>
          <p:nvCxnSpPr>
            <p:cNvPr id="330" name="Google Shape;330;p12"/>
            <p:cNvCxnSpPr/>
            <p:nvPr/>
          </p:nvCxnSpPr>
          <p:spPr>
            <a:xfrm>
              <a:off x="0" y="0"/>
              <a:ext cx="11041487"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331" name="Google Shape;331;p12"/>
            <p:cNvSpPr/>
            <p:nvPr/>
          </p:nvSpPr>
          <p:spPr>
            <a:xfrm>
              <a:off x="0" y="0"/>
              <a:ext cx="11041487" cy="117936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2"/>
            <p:cNvSpPr txBox="1"/>
            <p:nvPr/>
          </p:nvSpPr>
          <p:spPr>
            <a:xfrm>
              <a:off x="0" y="0"/>
              <a:ext cx="11041487" cy="1179361"/>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In 1986, a new national network. NSFnet was created, sponsored by NSF (National Science Foundation).</a:t>
              </a:r>
              <a:endParaRPr/>
            </a:p>
          </p:txBody>
        </p:sp>
        <p:cxnSp>
          <p:nvCxnSpPr>
            <p:cNvPr id="333" name="Google Shape;333;p12"/>
            <p:cNvCxnSpPr/>
            <p:nvPr/>
          </p:nvCxnSpPr>
          <p:spPr>
            <a:xfrm>
              <a:off x="0" y="1179361"/>
              <a:ext cx="11041487"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334" name="Google Shape;334;p12"/>
            <p:cNvSpPr/>
            <p:nvPr/>
          </p:nvSpPr>
          <p:spPr>
            <a:xfrm>
              <a:off x="0" y="1179361"/>
              <a:ext cx="11041487" cy="117936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2"/>
            <p:cNvSpPr txBox="1"/>
            <p:nvPr/>
          </p:nvSpPr>
          <p:spPr>
            <a:xfrm>
              <a:off x="0" y="1179361"/>
              <a:ext cx="11041487" cy="1179361"/>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NSFnet was connected to various universities and was available to academic institutions and research laboratories and by 1992, NSFnet connected more than million computers around the world.</a:t>
              </a:r>
              <a:endParaRPr/>
            </a:p>
          </p:txBody>
        </p:sp>
        <p:cxnSp>
          <p:nvCxnSpPr>
            <p:cNvPr id="336" name="Google Shape;336;p12"/>
            <p:cNvCxnSpPr/>
            <p:nvPr/>
          </p:nvCxnSpPr>
          <p:spPr>
            <a:xfrm>
              <a:off x="0" y="2358722"/>
              <a:ext cx="11041487"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337" name="Google Shape;337;p12"/>
            <p:cNvSpPr/>
            <p:nvPr/>
          </p:nvSpPr>
          <p:spPr>
            <a:xfrm>
              <a:off x="0" y="2358722"/>
              <a:ext cx="11041487" cy="117936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2"/>
            <p:cNvSpPr txBox="1"/>
            <p:nvPr/>
          </p:nvSpPr>
          <p:spPr>
            <a:xfrm>
              <a:off x="0" y="2358722"/>
              <a:ext cx="11041487" cy="1179361"/>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In 1995, a small part of NSFnet returned to being a research network. </a:t>
              </a:r>
              <a:endParaRPr/>
            </a:p>
          </p:txBody>
        </p:sp>
        <p:cxnSp>
          <p:nvCxnSpPr>
            <p:cNvPr id="339" name="Google Shape;339;p12"/>
            <p:cNvCxnSpPr/>
            <p:nvPr/>
          </p:nvCxnSpPr>
          <p:spPr>
            <a:xfrm>
              <a:off x="0" y="3538083"/>
              <a:ext cx="11041487"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340" name="Google Shape;340;p12"/>
            <p:cNvSpPr/>
            <p:nvPr/>
          </p:nvSpPr>
          <p:spPr>
            <a:xfrm>
              <a:off x="0" y="3538083"/>
              <a:ext cx="11041487" cy="117936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2"/>
            <p:cNvSpPr txBox="1"/>
            <p:nvPr/>
          </p:nvSpPr>
          <p:spPr>
            <a:xfrm>
              <a:off x="0" y="3538083"/>
              <a:ext cx="11041487" cy="1179361"/>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The rest became known as the Internet, although this term was used much earlier for both ARPAnet and NSFnet.</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13"/>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iagram&#10;&#10;Description automatically generated" id="347" name="Google Shape;347;p13"/>
          <p:cNvPicPr preferRelativeResize="0"/>
          <p:nvPr>
            <p:ph idx="1" type="body"/>
          </p:nvPr>
        </p:nvPicPr>
        <p:blipFill rotWithShape="1">
          <a:blip r:embed="rId3">
            <a:alphaModFix/>
          </a:blip>
          <a:srcRect b="1" l="0" r="11096" t="0"/>
          <a:stretch/>
        </p:blipFill>
        <p:spPr>
          <a:xfrm>
            <a:off x="20" y="1282"/>
            <a:ext cx="12191980" cy="68567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sp>
        <p:nvSpPr>
          <p:cNvPr id="352" name="Google Shape;352;p14"/>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3" name="Google Shape;353;p14"/>
          <p:cNvSpPr txBox="1"/>
          <p:nvPr>
            <p:ph type="title"/>
          </p:nvPr>
        </p:nvSpPr>
        <p:spPr>
          <a:xfrm>
            <a:off x="1014141" y="1450655"/>
            <a:ext cx="3932030" cy="39566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Calibri"/>
              <a:buNone/>
            </a:pPr>
            <a:r>
              <a:rPr lang="en-US" sz="6000">
                <a:solidFill>
                  <a:schemeClr val="lt1"/>
                </a:solidFill>
              </a:rPr>
              <a:t>Task 1</a:t>
            </a:r>
            <a:endParaRPr/>
          </a:p>
        </p:txBody>
      </p:sp>
      <p:cxnSp>
        <p:nvCxnSpPr>
          <p:cNvPr id="354" name="Google Shape;354;p14"/>
          <p:cNvCxnSpPr/>
          <p:nvPr/>
        </p:nvCxnSpPr>
        <p:spPr>
          <a:xfrm rot="10800000">
            <a:off x="1014141" y="1450655"/>
            <a:ext cx="3932030" cy="0"/>
          </a:xfrm>
          <a:prstGeom prst="straightConnector1">
            <a:avLst/>
          </a:prstGeom>
          <a:noFill/>
          <a:ln cap="flat" cmpd="sng" w="12700">
            <a:solidFill>
              <a:schemeClr val="accent2"/>
            </a:solidFill>
            <a:prstDash val="solid"/>
            <a:miter lim="800000"/>
            <a:headEnd len="sm" w="sm" type="none"/>
            <a:tailEnd len="sm" w="sm" type="none"/>
          </a:ln>
        </p:spPr>
      </p:cxnSp>
      <p:cxnSp>
        <p:nvCxnSpPr>
          <p:cNvPr id="355" name="Google Shape;355;p14"/>
          <p:cNvCxnSpPr/>
          <p:nvPr/>
        </p:nvCxnSpPr>
        <p:spPr>
          <a:xfrm rot="10800000">
            <a:off x="1014141" y="5408571"/>
            <a:ext cx="3932030" cy="0"/>
          </a:xfrm>
          <a:prstGeom prst="straightConnector1">
            <a:avLst/>
          </a:prstGeom>
          <a:noFill/>
          <a:ln cap="flat" cmpd="sng" w="12700">
            <a:solidFill>
              <a:schemeClr val="accent2"/>
            </a:solidFill>
            <a:prstDash val="solid"/>
            <a:miter lim="800000"/>
            <a:headEnd len="sm" w="sm" type="none"/>
            <a:tailEnd len="sm" w="sm" type="none"/>
          </a:ln>
        </p:spPr>
      </p:cxnSp>
      <p:sp>
        <p:nvSpPr>
          <p:cNvPr id="356" name="Google Shape;356;p14"/>
          <p:cNvSpPr txBox="1"/>
          <p:nvPr>
            <p:ph idx="1" type="body"/>
          </p:nvPr>
        </p:nvSpPr>
        <p:spPr>
          <a:xfrm>
            <a:off x="4357354" y="1108061"/>
            <a:ext cx="7713462" cy="457197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solidFill>
                  <a:schemeClr val="lt1"/>
                </a:solidFill>
              </a:rPr>
              <a:t>Differentiate between Internet, Intranet and Extranet with examples of each.</a:t>
            </a:r>
            <a:endParaRPr>
              <a:solidFill>
                <a:schemeClr val="lt1"/>
              </a:solidFill>
            </a:endParaRPr>
          </a:p>
          <a:p>
            <a:pPr indent="-228600" lvl="0" marL="228600" rtl="0" algn="l">
              <a:lnSpc>
                <a:spcPct val="90000"/>
              </a:lnSpc>
              <a:spcBef>
                <a:spcPts val="1000"/>
              </a:spcBef>
              <a:spcAft>
                <a:spcPts val="0"/>
              </a:spcAft>
              <a:buClr>
                <a:schemeClr val="lt1"/>
              </a:buClr>
              <a:buSzPts val="2800"/>
              <a:buChar char="•"/>
            </a:pPr>
            <a:r>
              <a:rPr lang="en-US">
                <a:solidFill>
                  <a:schemeClr val="lt1"/>
                </a:solidFill>
              </a:rPr>
              <a:t>Explain the essential differences between LAN, WAN, MAN, PAN and Web with possible examples.</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World Wide Web (WWW)</a:t>
            </a:r>
            <a:endParaRPr/>
          </a:p>
        </p:txBody>
      </p:sp>
      <p:grpSp>
        <p:nvGrpSpPr>
          <p:cNvPr id="362" name="Google Shape;362;p15"/>
          <p:cNvGrpSpPr/>
          <p:nvPr/>
        </p:nvGrpSpPr>
        <p:grpSpPr>
          <a:xfrm>
            <a:off x="484032" y="1696836"/>
            <a:ext cx="11470782" cy="4834293"/>
            <a:chOff x="0" y="0"/>
            <a:chExt cx="11470782" cy="4834293"/>
          </a:xfrm>
        </p:grpSpPr>
        <p:cxnSp>
          <p:nvCxnSpPr>
            <p:cNvPr id="363" name="Google Shape;363;p15"/>
            <p:cNvCxnSpPr/>
            <p:nvPr/>
          </p:nvCxnSpPr>
          <p:spPr>
            <a:xfrm>
              <a:off x="0" y="0"/>
              <a:ext cx="11470782"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364" name="Google Shape;364;p15"/>
            <p:cNvSpPr/>
            <p:nvPr/>
          </p:nvSpPr>
          <p:spPr>
            <a:xfrm>
              <a:off x="0" y="0"/>
              <a:ext cx="11470782" cy="12085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txBox="1"/>
            <p:nvPr/>
          </p:nvSpPr>
          <p:spPr>
            <a:xfrm>
              <a:off x="0" y="0"/>
              <a:ext cx="11470782" cy="1208573"/>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In 1989, a small group of people led by Tim Berners-Lee at CERN  proposed a new protocol for the Internet, as well as a system of document access to use it which was named as World Wide Web (or simply as “the Web” now )</a:t>
              </a:r>
              <a:endParaRPr/>
            </a:p>
          </p:txBody>
        </p:sp>
        <p:cxnSp>
          <p:nvCxnSpPr>
            <p:cNvPr id="366" name="Google Shape;366;p15"/>
            <p:cNvCxnSpPr/>
            <p:nvPr/>
          </p:nvCxnSpPr>
          <p:spPr>
            <a:xfrm>
              <a:off x="0" y="1208573"/>
              <a:ext cx="11470782"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367" name="Google Shape;367;p15"/>
            <p:cNvSpPr/>
            <p:nvPr/>
          </p:nvSpPr>
          <p:spPr>
            <a:xfrm>
              <a:off x="0" y="1208573"/>
              <a:ext cx="11470782" cy="12085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txBox="1"/>
            <p:nvPr/>
          </p:nvSpPr>
          <p:spPr>
            <a:xfrm>
              <a:off x="0" y="1208573"/>
              <a:ext cx="11470782" cy="1208573"/>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Originally, it was used to allow scientists around the world to use the Internet to exchange documents describing their work.</a:t>
              </a:r>
              <a:endParaRPr/>
            </a:p>
          </p:txBody>
        </p:sp>
        <p:cxnSp>
          <p:nvCxnSpPr>
            <p:cNvPr id="369" name="Google Shape;369;p15"/>
            <p:cNvCxnSpPr/>
            <p:nvPr/>
          </p:nvCxnSpPr>
          <p:spPr>
            <a:xfrm>
              <a:off x="0" y="2417147"/>
              <a:ext cx="11470782"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370" name="Google Shape;370;p15"/>
            <p:cNvSpPr/>
            <p:nvPr/>
          </p:nvSpPr>
          <p:spPr>
            <a:xfrm>
              <a:off x="0" y="2417147"/>
              <a:ext cx="11470782" cy="12085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txBox="1"/>
            <p:nvPr/>
          </p:nvSpPr>
          <p:spPr>
            <a:xfrm>
              <a:off x="0" y="2417147"/>
              <a:ext cx="11470782" cy="1208573"/>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The proposed new system was designed to allow a user anywhere on the Internet to search for and retrieve documents from databases on any number of different document-serving computers connected to the Internet</a:t>
              </a:r>
              <a:endParaRPr/>
            </a:p>
          </p:txBody>
        </p:sp>
        <p:cxnSp>
          <p:nvCxnSpPr>
            <p:cNvPr id="372" name="Google Shape;372;p15"/>
            <p:cNvCxnSpPr/>
            <p:nvPr/>
          </p:nvCxnSpPr>
          <p:spPr>
            <a:xfrm>
              <a:off x="0" y="3625720"/>
              <a:ext cx="11470782"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373" name="Google Shape;373;p15"/>
            <p:cNvSpPr/>
            <p:nvPr/>
          </p:nvSpPr>
          <p:spPr>
            <a:xfrm>
              <a:off x="0" y="3625720"/>
              <a:ext cx="11470782" cy="12085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txBox="1"/>
            <p:nvPr/>
          </p:nvSpPr>
          <p:spPr>
            <a:xfrm>
              <a:off x="0" y="3625720"/>
              <a:ext cx="11470782" cy="1208573"/>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By late 1990, the basic ideas for the new system had been fully developed and implemented on a NeXT computer at CERN</a:t>
              </a:r>
              <a:endParaRPr b="0" i="0" sz="2400" u="none" cap="none" strike="noStrike">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grpSp>
        <p:nvGrpSpPr>
          <p:cNvPr id="379" name="Google Shape;379;p16"/>
          <p:cNvGrpSpPr/>
          <p:nvPr/>
        </p:nvGrpSpPr>
        <p:grpSpPr>
          <a:xfrm>
            <a:off x="473299" y="463376"/>
            <a:ext cx="11417120" cy="6249443"/>
            <a:chOff x="0" y="763"/>
            <a:chExt cx="11417120" cy="6249443"/>
          </a:xfrm>
        </p:grpSpPr>
        <p:cxnSp>
          <p:nvCxnSpPr>
            <p:cNvPr id="380" name="Google Shape;380;p16"/>
            <p:cNvCxnSpPr/>
            <p:nvPr/>
          </p:nvCxnSpPr>
          <p:spPr>
            <a:xfrm>
              <a:off x="0" y="763"/>
              <a:ext cx="1141712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381" name="Google Shape;381;p16"/>
            <p:cNvSpPr/>
            <p:nvPr/>
          </p:nvSpPr>
          <p:spPr>
            <a:xfrm>
              <a:off x="0" y="763"/>
              <a:ext cx="11417120" cy="12498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txBox="1"/>
            <p:nvPr/>
          </p:nvSpPr>
          <p:spPr>
            <a:xfrm>
              <a:off x="0" y="763"/>
              <a:ext cx="11417120" cy="1249888"/>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en-US" sz="2500" u="none" cap="none" strike="noStrike">
                  <a:solidFill>
                    <a:schemeClr val="dk1"/>
                  </a:solidFill>
                  <a:latin typeface="Calibri"/>
                  <a:ea typeface="Calibri"/>
                  <a:cs typeface="Calibri"/>
                  <a:sym typeface="Calibri"/>
                </a:rPr>
                <a:t>In 1991, the system was ported to other computer platforms and released to the rest of the world.</a:t>
              </a:r>
              <a:endParaRPr/>
            </a:p>
          </p:txBody>
        </p:sp>
        <p:cxnSp>
          <p:nvCxnSpPr>
            <p:cNvPr id="383" name="Google Shape;383;p16"/>
            <p:cNvCxnSpPr/>
            <p:nvPr/>
          </p:nvCxnSpPr>
          <p:spPr>
            <a:xfrm>
              <a:off x="0" y="1250651"/>
              <a:ext cx="1141712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384" name="Google Shape;384;p16"/>
            <p:cNvSpPr/>
            <p:nvPr/>
          </p:nvSpPr>
          <p:spPr>
            <a:xfrm>
              <a:off x="0" y="1250651"/>
              <a:ext cx="11417120" cy="12498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txBox="1"/>
            <p:nvPr/>
          </p:nvSpPr>
          <p:spPr>
            <a:xfrm>
              <a:off x="0" y="1250651"/>
              <a:ext cx="11417120" cy="1249888"/>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en-US" sz="2500" u="none" cap="none" strike="noStrike">
                  <a:solidFill>
                    <a:schemeClr val="dk1"/>
                  </a:solidFill>
                  <a:latin typeface="Calibri"/>
                  <a:ea typeface="Calibri"/>
                  <a:cs typeface="Calibri"/>
                  <a:sym typeface="Calibri"/>
                </a:rPr>
                <a:t>For the form of its documents, the system used hypertext, which is text with embedded links to text in other documents to allow non sequential browsing of textual material.</a:t>
              </a:r>
              <a:endParaRPr/>
            </a:p>
          </p:txBody>
        </p:sp>
        <p:cxnSp>
          <p:nvCxnSpPr>
            <p:cNvPr id="386" name="Google Shape;386;p16"/>
            <p:cNvCxnSpPr/>
            <p:nvPr/>
          </p:nvCxnSpPr>
          <p:spPr>
            <a:xfrm>
              <a:off x="0" y="2500540"/>
              <a:ext cx="1141712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387" name="Google Shape;387;p16"/>
            <p:cNvSpPr/>
            <p:nvPr/>
          </p:nvSpPr>
          <p:spPr>
            <a:xfrm>
              <a:off x="0" y="2500540"/>
              <a:ext cx="11417120" cy="12498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txBox="1"/>
            <p:nvPr/>
          </p:nvSpPr>
          <p:spPr>
            <a:xfrm>
              <a:off x="0" y="2500540"/>
              <a:ext cx="11417120" cy="1249888"/>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en-US" sz="2500" u="none" cap="none" strike="noStrike">
                  <a:solidFill>
                    <a:schemeClr val="dk1"/>
                  </a:solidFill>
                  <a:latin typeface="Calibri"/>
                  <a:ea typeface="Calibri"/>
                  <a:cs typeface="Calibri"/>
                  <a:sym typeface="Calibri"/>
                </a:rPr>
                <a:t>The units of information on the Web have been referred to by several different names; like: pages, documents, and resources.</a:t>
              </a:r>
              <a:endParaRPr/>
            </a:p>
          </p:txBody>
        </p:sp>
        <p:cxnSp>
          <p:nvCxnSpPr>
            <p:cNvPr id="389" name="Google Shape;389;p16"/>
            <p:cNvCxnSpPr/>
            <p:nvPr/>
          </p:nvCxnSpPr>
          <p:spPr>
            <a:xfrm>
              <a:off x="0" y="3750429"/>
              <a:ext cx="1141712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390" name="Google Shape;390;p16"/>
            <p:cNvSpPr/>
            <p:nvPr/>
          </p:nvSpPr>
          <p:spPr>
            <a:xfrm>
              <a:off x="0" y="3750429"/>
              <a:ext cx="11417120" cy="12498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txBox="1"/>
            <p:nvPr/>
          </p:nvSpPr>
          <p:spPr>
            <a:xfrm>
              <a:off x="0" y="3750429"/>
              <a:ext cx="11417120" cy="1249888"/>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en-US" sz="2500" u="none" cap="none" strike="noStrike">
                  <a:solidFill>
                    <a:schemeClr val="dk1"/>
                  </a:solidFill>
                  <a:latin typeface="Calibri"/>
                  <a:ea typeface="Calibri"/>
                  <a:cs typeface="Calibri"/>
                  <a:sym typeface="Calibri"/>
                </a:rPr>
                <a:t>Documents are sometimes just text, usually with embedded links to other documents, but they often also include images, sound recordings, or other kinds of media. </a:t>
              </a:r>
              <a:endParaRPr b="0" i="0" sz="2500" u="none" cap="none" strike="noStrike">
                <a:solidFill>
                  <a:schemeClr val="dk1"/>
                </a:solidFill>
                <a:latin typeface="Calibri"/>
                <a:ea typeface="Calibri"/>
                <a:cs typeface="Calibri"/>
                <a:sym typeface="Calibri"/>
              </a:endParaRPr>
            </a:p>
          </p:txBody>
        </p:sp>
        <p:cxnSp>
          <p:nvCxnSpPr>
            <p:cNvPr id="392" name="Google Shape;392;p16"/>
            <p:cNvCxnSpPr/>
            <p:nvPr/>
          </p:nvCxnSpPr>
          <p:spPr>
            <a:xfrm>
              <a:off x="0" y="5000318"/>
              <a:ext cx="1141712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393" name="Google Shape;393;p16"/>
            <p:cNvSpPr/>
            <p:nvPr/>
          </p:nvSpPr>
          <p:spPr>
            <a:xfrm>
              <a:off x="0" y="5000318"/>
              <a:ext cx="11417120" cy="124988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txBox="1"/>
            <p:nvPr/>
          </p:nvSpPr>
          <p:spPr>
            <a:xfrm>
              <a:off x="0" y="5000318"/>
              <a:ext cx="11417120" cy="1249888"/>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b="0" i="0" lang="en-US" sz="2500" u="none" cap="none" strike="noStrike">
                  <a:solidFill>
                    <a:schemeClr val="dk1"/>
                  </a:solidFill>
                  <a:latin typeface="Calibri"/>
                  <a:ea typeface="Calibri"/>
                  <a:cs typeface="Calibri"/>
                  <a:sym typeface="Calibri"/>
                </a:rPr>
                <a:t>When a document contains non textual information, it is called hypermedia.</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7"/>
          <p:cNvSpPr txBox="1"/>
          <p:nvPr>
            <p:ph type="title"/>
          </p:nvPr>
        </p:nvSpPr>
        <p:spPr>
          <a:xfrm>
            <a:off x="687947" y="129013"/>
            <a:ext cx="10665853" cy="102505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Is Internet and Web same?</a:t>
            </a:r>
            <a:endParaRPr/>
          </a:p>
        </p:txBody>
      </p:sp>
      <p:sp>
        <p:nvSpPr>
          <p:cNvPr id="400" name="Google Shape;400;p17"/>
          <p:cNvSpPr txBox="1"/>
          <p:nvPr>
            <p:ph idx="1" type="body"/>
          </p:nvPr>
        </p:nvSpPr>
        <p:spPr>
          <a:xfrm>
            <a:off x="623553" y="1331935"/>
            <a:ext cx="11331260" cy="520992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No, Internet and the Web are not the same thing.</a:t>
            </a:r>
            <a:endParaRPr/>
          </a:p>
          <a:p>
            <a:pPr indent="-228600" lvl="0" marL="228600" rtl="0" algn="l">
              <a:lnSpc>
                <a:spcPct val="90000"/>
              </a:lnSpc>
              <a:spcBef>
                <a:spcPts val="1000"/>
              </a:spcBef>
              <a:spcAft>
                <a:spcPts val="0"/>
              </a:spcAft>
              <a:buClr>
                <a:schemeClr val="dk1"/>
              </a:buClr>
              <a:buSzPct val="100000"/>
              <a:buChar char="•"/>
            </a:pPr>
            <a:r>
              <a:rPr lang="en-US"/>
              <a:t>The Internet is a </a:t>
            </a:r>
            <a:r>
              <a:rPr b="1" lang="en-US"/>
              <a:t>public network </a:t>
            </a:r>
            <a:r>
              <a:rPr lang="en-US"/>
              <a:t>of networks which is the collection of computers and other devices connected by equipment that allows them to communicate with each other. </a:t>
            </a:r>
            <a:endParaRPr/>
          </a:p>
          <a:p>
            <a:pPr indent="-228600" lvl="0" marL="228600" rtl="0" algn="l">
              <a:lnSpc>
                <a:spcPct val="90000"/>
              </a:lnSpc>
              <a:spcBef>
                <a:spcPts val="1000"/>
              </a:spcBef>
              <a:spcAft>
                <a:spcPts val="0"/>
              </a:spcAft>
              <a:buClr>
                <a:schemeClr val="dk1"/>
              </a:buClr>
              <a:buSzPct val="100000"/>
              <a:buChar char="•"/>
            </a:pPr>
            <a:r>
              <a:rPr lang="en-US"/>
              <a:t>But the Web is a collection of </a:t>
            </a:r>
            <a:r>
              <a:rPr b="1" lang="en-US"/>
              <a:t>software and protocols</a:t>
            </a:r>
            <a:r>
              <a:rPr lang="en-US"/>
              <a:t> that has been installed on most, if not all, of the computers on the Internet.</a:t>
            </a:r>
            <a:endParaRPr/>
          </a:p>
          <a:p>
            <a:pPr indent="-228600" lvl="0" marL="228600" rtl="0" algn="l">
              <a:lnSpc>
                <a:spcPct val="90000"/>
              </a:lnSpc>
              <a:spcBef>
                <a:spcPts val="1000"/>
              </a:spcBef>
              <a:spcAft>
                <a:spcPts val="0"/>
              </a:spcAft>
              <a:buClr>
                <a:schemeClr val="dk1"/>
              </a:buClr>
              <a:buSzPct val="100000"/>
              <a:buChar char="•"/>
            </a:pPr>
            <a:r>
              <a:rPr lang="en-US"/>
              <a:t>Some of these computers run </a:t>
            </a:r>
            <a:r>
              <a:rPr b="1" lang="en-US"/>
              <a:t>Web servers,</a:t>
            </a:r>
            <a:r>
              <a:rPr lang="en-US"/>
              <a:t> which provide documents, but most run </a:t>
            </a:r>
            <a:r>
              <a:rPr b="1" lang="en-US"/>
              <a:t>Web clients</a:t>
            </a:r>
            <a:r>
              <a:rPr lang="en-US"/>
              <a:t>, or </a:t>
            </a:r>
            <a:r>
              <a:rPr b="1" lang="en-US"/>
              <a:t>browsers</a:t>
            </a:r>
            <a:r>
              <a:rPr lang="en-US"/>
              <a:t>, which request documents from servers and display them to users. </a:t>
            </a:r>
            <a:endParaRPr/>
          </a:p>
          <a:p>
            <a:pPr indent="-228600" lvl="0" marL="228600" rtl="0" algn="l">
              <a:lnSpc>
                <a:spcPct val="90000"/>
              </a:lnSpc>
              <a:spcBef>
                <a:spcPts val="1000"/>
              </a:spcBef>
              <a:spcAft>
                <a:spcPts val="0"/>
              </a:spcAft>
              <a:buClr>
                <a:schemeClr val="dk1"/>
              </a:buClr>
              <a:buSzPct val="100000"/>
              <a:buChar char="•"/>
            </a:pPr>
            <a:r>
              <a:rPr lang="en-US"/>
              <a:t>Normally, we cannot perform live (online) access of Web without internet connection but the Internet was quite useful before the Web was developed, and it is still useful without it.</a:t>
            </a:r>
            <a:endParaRPr/>
          </a:p>
          <a:p>
            <a:pPr indent="-228600" lvl="0" marL="228600" rtl="0" algn="l">
              <a:lnSpc>
                <a:spcPct val="90000"/>
              </a:lnSpc>
              <a:spcBef>
                <a:spcPts val="1000"/>
              </a:spcBef>
              <a:spcAft>
                <a:spcPts val="0"/>
              </a:spcAft>
              <a:buClr>
                <a:schemeClr val="dk1"/>
              </a:buClr>
              <a:buSzPct val="100000"/>
              <a:buChar char="•"/>
            </a:pPr>
            <a:r>
              <a:rPr lang="en-US"/>
              <a:t>However, most users of the Internet now use it through the Web.</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sp>
        <p:nvSpPr>
          <p:cNvPr id="405" name="Google Shape;405;p18"/>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6" name="Google Shape;406;p18"/>
          <p:cNvSpPr txBox="1"/>
          <p:nvPr>
            <p:ph type="title"/>
          </p:nvPr>
        </p:nvSpPr>
        <p:spPr>
          <a:xfrm>
            <a:off x="4553733" y="548464"/>
            <a:ext cx="6798541" cy="167562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b="1" lang="en-US" sz="4000"/>
              <a:t>Web Architecture:</a:t>
            </a:r>
            <a:endParaRPr b="1" sz="4000"/>
          </a:p>
        </p:txBody>
      </p:sp>
      <p:pic>
        <p:nvPicPr>
          <p:cNvPr id="407" name="Google Shape;407;p18"/>
          <p:cNvPicPr preferRelativeResize="0"/>
          <p:nvPr/>
        </p:nvPicPr>
        <p:blipFill rotWithShape="1">
          <a:blip r:embed="rId3">
            <a:alphaModFix/>
          </a:blip>
          <a:srcRect b="-2" l="16653" r="48925" t="0"/>
          <a:stretch/>
        </p:blipFill>
        <p:spPr>
          <a:xfrm>
            <a:off x="1" y="10"/>
            <a:ext cx="4196496" cy="6857990"/>
          </a:xfrm>
          <a:prstGeom prst="rect">
            <a:avLst/>
          </a:prstGeom>
          <a:noFill/>
          <a:ln>
            <a:noFill/>
          </a:ln>
        </p:spPr>
      </p:pic>
      <p:sp>
        <p:nvSpPr>
          <p:cNvPr id="408" name="Google Shape;408;p18"/>
          <p:cNvSpPr txBox="1"/>
          <p:nvPr>
            <p:ph idx="1" type="body"/>
          </p:nvPr>
        </p:nvSpPr>
        <p:spPr>
          <a:xfrm>
            <a:off x="4296158" y="2409830"/>
            <a:ext cx="7893241" cy="370521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600"/>
              <a:buChar char="•"/>
            </a:pPr>
            <a:r>
              <a:rPr lang="en-US" sz="2600"/>
              <a:t>Web Architecture refers to the conceptual structure of web on the internet.</a:t>
            </a:r>
            <a:endParaRPr sz="2600"/>
          </a:p>
          <a:p>
            <a:pPr indent="-228600" lvl="0" marL="228600" rtl="0" algn="l">
              <a:lnSpc>
                <a:spcPct val="90000"/>
              </a:lnSpc>
              <a:spcBef>
                <a:spcPts val="1000"/>
              </a:spcBef>
              <a:spcAft>
                <a:spcPts val="0"/>
              </a:spcAft>
              <a:buClr>
                <a:schemeClr val="dk1"/>
              </a:buClr>
              <a:buSzPts val="2600"/>
              <a:buChar char="•"/>
            </a:pPr>
            <a:r>
              <a:rPr lang="en-US" sz="2600"/>
              <a:t>Basically, web architecture controls how the devices and the related applications connected on the internet communicate with each other.</a:t>
            </a:r>
            <a:endParaRPr sz="2600"/>
          </a:p>
          <a:p>
            <a:pPr indent="-228600" lvl="0" marL="228600" rtl="0" algn="l">
              <a:lnSpc>
                <a:spcPct val="90000"/>
              </a:lnSpc>
              <a:spcBef>
                <a:spcPts val="1000"/>
              </a:spcBef>
              <a:spcAft>
                <a:spcPts val="0"/>
              </a:spcAft>
              <a:buClr>
                <a:schemeClr val="dk1"/>
              </a:buClr>
              <a:buSzPts val="2600"/>
              <a:buChar char="•"/>
            </a:pPr>
            <a:r>
              <a:rPr lang="en-US" sz="2600"/>
              <a:t>Normally, there are two common types of web architectures: 2-tier architecture (clientserver architecture) and 3-tier architecture.</a:t>
            </a:r>
            <a:endParaRPr sz="2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2" name="Shape 412"/>
        <p:cNvGrpSpPr/>
        <p:nvPr/>
      </p:nvGrpSpPr>
      <p:grpSpPr>
        <a:xfrm>
          <a:off x="0" y="0"/>
          <a:ext cx="0" cy="0"/>
          <a:chOff x="0" y="0"/>
          <a:chExt cx="0" cy="0"/>
        </a:xfrm>
      </p:grpSpPr>
      <p:sp>
        <p:nvSpPr>
          <p:cNvPr id="413" name="Google Shape;413;p19"/>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4" name="Google Shape;414;p19"/>
          <p:cNvSpPr txBox="1"/>
          <p:nvPr>
            <p:ph type="title"/>
          </p:nvPr>
        </p:nvSpPr>
        <p:spPr>
          <a:xfrm>
            <a:off x="838200" y="557188"/>
            <a:ext cx="10515600" cy="113349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lang="en-US" sz="5200"/>
              <a:t>Client-Server Architecture</a:t>
            </a:r>
            <a:endParaRPr sz="5200"/>
          </a:p>
        </p:txBody>
      </p:sp>
      <p:grpSp>
        <p:nvGrpSpPr>
          <p:cNvPr id="415" name="Google Shape;415;p19"/>
          <p:cNvGrpSpPr/>
          <p:nvPr/>
        </p:nvGrpSpPr>
        <p:grpSpPr>
          <a:xfrm>
            <a:off x="441101" y="1604033"/>
            <a:ext cx="11202473" cy="5027457"/>
            <a:chOff x="0" y="613"/>
            <a:chExt cx="11202473" cy="5027457"/>
          </a:xfrm>
        </p:grpSpPr>
        <p:sp>
          <p:nvSpPr>
            <p:cNvPr id="416" name="Google Shape;416;p19"/>
            <p:cNvSpPr/>
            <p:nvPr/>
          </p:nvSpPr>
          <p:spPr>
            <a:xfrm>
              <a:off x="0" y="613"/>
              <a:ext cx="11202473" cy="1436416"/>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434515" y="323807"/>
              <a:ext cx="790028" cy="790028"/>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1659060" y="613"/>
              <a:ext cx="9543412" cy="14364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txBox="1"/>
            <p:nvPr/>
          </p:nvSpPr>
          <p:spPr>
            <a:xfrm>
              <a:off x="1659060" y="613"/>
              <a:ext cx="9543412" cy="1436416"/>
            </a:xfrm>
            <a:prstGeom prst="rect">
              <a:avLst/>
            </a:prstGeom>
            <a:noFill/>
            <a:ln>
              <a:noFill/>
            </a:ln>
          </p:spPr>
          <p:txBody>
            <a:bodyPr anchorCtr="0" anchor="ctr" bIns="152000" lIns="152000" spcFirstLastPara="1" rIns="152000" wrap="square" tIns="152000">
              <a:noAutofit/>
            </a:bodyPr>
            <a:lstStyle/>
            <a:p>
              <a:pPr indent="0" lvl="0" marL="0" marR="0" rtl="0" algn="l">
                <a:lnSpc>
                  <a:spcPct val="10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When two computers communicate over some network, in many cases one acts as a client and the other as a server.</a:t>
              </a:r>
              <a:endParaRPr/>
            </a:p>
          </p:txBody>
        </p:sp>
        <p:sp>
          <p:nvSpPr>
            <p:cNvPr id="420" name="Google Shape;420;p19"/>
            <p:cNvSpPr/>
            <p:nvPr/>
          </p:nvSpPr>
          <p:spPr>
            <a:xfrm>
              <a:off x="0" y="1796133"/>
              <a:ext cx="11202473" cy="1436416"/>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434515" y="2119327"/>
              <a:ext cx="790028" cy="790028"/>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1659060" y="1796133"/>
              <a:ext cx="9543412" cy="14364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txBox="1"/>
            <p:nvPr/>
          </p:nvSpPr>
          <p:spPr>
            <a:xfrm>
              <a:off x="1659060" y="1796133"/>
              <a:ext cx="9543412" cy="1436416"/>
            </a:xfrm>
            <a:prstGeom prst="rect">
              <a:avLst/>
            </a:prstGeom>
            <a:noFill/>
            <a:ln>
              <a:noFill/>
            </a:ln>
          </p:spPr>
          <p:txBody>
            <a:bodyPr anchorCtr="0" anchor="ctr" bIns="152000" lIns="152000" spcFirstLastPara="1" rIns="152000" wrap="square" tIns="152000">
              <a:noAutofit/>
            </a:bodyPr>
            <a:lstStyle/>
            <a:p>
              <a:pPr indent="0" lvl="0" marL="0" marR="0" rtl="0" algn="l">
                <a:lnSpc>
                  <a:spcPct val="10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The client (with client application e.g. web browser) initiates the communication, which is  often a request for resources i.e. information stored on the server, which then sends that information back to the client.</a:t>
              </a:r>
              <a:endParaRPr/>
            </a:p>
          </p:txBody>
        </p:sp>
        <p:sp>
          <p:nvSpPr>
            <p:cNvPr id="424" name="Google Shape;424;p19"/>
            <p:cNvSpPr/>
            <p:nvPr/>
          </p:nvSpPr>
          <p:spPr>
            <a:xfrm>
              <a:off x="0" y="3591654"/>
              <a:ext cx="11202473" cy="1436416"/>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434515" y="3914847"/>
              <a:ext cx="790028" cy="790028"/>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1659060" y="3591654"/>
              <a:ext cx="9543412" cy="14364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txBox="1"/>
            <p:nvPr/>
          </p:nvSpPr>
          <p:spPr>
            <a:xfrm>
              <a:off x="1659060" y="3591654"/>
              <a:ext cx="9543412" cy="1436416"/>
            </a:xfrm>
            <a:prstGeom prst="rect">
              <a:avLst/>
            </a:prstGeom>
            <a:noFill/>
            <a:ln>
              <a:noFill/>
            </a:ln>
          </p:spPr>
          <p:txBody>
            <a:bodyPr anchorCtr="0" anchor="ctr" bIns="152000" lIns="152000" spcFirstLastPara="1" rIns="152000" wrap="square" tIns="152000">
              <a:noAutofit/>
            </a:bodyPr>
            <a:lstStyle/>
            <a:p>
              <a:pPr indent="0" lvl="0" marL="0" marR="0" rtl="0" algn="l">
                <a:lnSpc>
                  <a:spcPct val="10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The Web, as well as many other systems, operates in this client-server configuration.</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9" name="Shape 239"/>
        <p:cNvGrpSpPr/>
        <p:nvPr/>
      </p:nvGrpSpPr>
      <p:grpSpPr>
        <a:xfrm>
          <a:off x="0" y="0"/>
          <a:ext cx="0" cy="0"/>
          <a:chOff x="0" y="0"/>
          <a:chExt cx="0" cy="0"/>
        </a:xfrm>
      </p:grpSpPr>
      <p:sp>
        <p:nvSpPr>
          <p:cNvPr id="240" name="Google Shape;240;p2"/>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bstract background of green mesh and nodes" id="241" name="Google Shape;241;p2"/>
          <p:cNvPicPr preferRelativeResize="0"/>
          <p:nvPr/>
        </p:nvPicPr>
        <p:blipFill rotWithShape="1">
          <a:blip r:embed="rId3">
            <a:alphaModFix amt="40000"/>
          </a:blip>
          <a:srcRect b="15409" l="0" r="-2" t="193"/>
          <a:stretch/>
        </p:blipFill>
        <p:spPr>
          <a:xfrm>
            <a:off x="20" y="10"/>
            <a:ext cx="12191979" cy="6857990"/>
          </a:xfrm>
          <a:prstGeom prst="rect">
            <a:avLst/>
          </a:prstGeom>
          <a:noFill/>
          <a:ln>
            <a:noFill/>
          </a:ln>
        </p:spPr>
      </p:pic>
      <p:sp>
        <p:nvSpPr>
          <p:cNvPr id="242" name="Google Shape;242;p2"/>
          <p:cNvSpPr txBox="1"/>
          <p:nvPr>
            <p:ph type="title"/>
          </p:nvPr>
        </p:nvSpPr>
        <p:spPr>
          <a:xfrm>
            <a:off x="841249" y="941832"/>
            <a:ext cx="10506456" cy="2057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Calibri"/>
              <a:buNone/>
            </a:pPr>
            <a:r>
              <a:rPr lang="en-US" sz="5000"/>
              <a:t>Course Outline</a:t>
            </a:r>
            <a:endParaRPr sz="5000"/>
          </a:p>
        </p:txBody>
      </p:sp>
      <p:sp>
        <p:nvSpPr>
          <p:cNvPr id="243" name="Google Shape;243;p2"/>
          <p:cNvSpPr/>
          <p:nvPr/>
        </p:nvSpPr>
        <p:spPr>
          <a:xfrm rot="5400000">
            <a:off x="1120140"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4" name="Google Shape;244;p2"/>
          <p:cNvSpPr/>
          <p:nvPr/>
        </p:nvSpPr>
        <p:spPr>
          <a:xfrm>
            <a:off x="841248" y="3241202"/>
            <a:ext cx="10506456" cy="18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5" name="Google Shape;245;p2"/>
          <p:cNvSpPr txBox="1"/>
          <p:nvPr>
            <p:ph idx="1" type="body"/>
          </p:nvPr>
        </p:nvSpPr>
        <p:spPr>
          <a:xfrm>
            <a:off x="841248" y="3502152"/>
            <a:ext cx="10506456" cy="2670048"/>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lt1"/>
              </a:buClr>
              <a:buSzPts val="2400"/>
              <a:buAutoNum type="arabicPeriod"/>
            </a:pPr>
            <a:r>
              <a:rPr lang="en-US" sz="2400"/>
              <a:t>Introduction to Internet, WWW, Web Browsers, Web Servers, URL, Multipurpose Internet Mail Extensions</a:t>
            </a:r>
            <a:endParaRPr/>
          </a:p>
          <a:p>
            <a:pPr indent="-457200" lvl="0" marL="457200" rtl="0" algn="l">
              <a:lnSpc>
                <a:spcPct val="90000"/>
              </a:lnSpc>
              <a:spcBef>
                <a:spcPts val="1000"/>
              </a:spcBef>
              <a:spcAft>
                <a:spcPts val="0"/>
              </a:spcAft>
              <a:buClr>
                <a:schemeClr val="lt1"/>
              </a:buClr>
              <a:buSzPts val="2400"/>
              <a:buAutoNum type="arabicPeriod"/>
            </a:pPr>
            <a:r>
              <a:rPr lang="en-US" sz="2400"/>
              <a:t>Overview of different protocols: HTTP, POP, SMTP, FTP, WAP, Web Architecture, Web Standards</a:t>
            </a:r>
            <a:endParaRPr/>
          </a:p>
          <a:p>
            <a:pPr indent="-457200" lvl="0" marL="457200" rtl="0" algn="l">
              <a:lnSpc>
                <a:spcPct val="90000"/>
              </a:lnSpc>
              <a:spcBef>
                <a:spcPts val="1000"/>
              </a:spcBef>
              <a:spcAft>
                <a:spcPts val="0"/>
              </a:spcAft>
              <a:buClr>
                <a:schemeClr val="lt1"/>
              </a:buClr>
              <a:buSzPts val="2400"/>
              <a:buAutoNum type="arabicPeriod"/>
            </a:pPr>
            <a:r>
              <a:rPr lang="en-US" sz="2400"/>
              <a:t>Domain name and hierarchy, domain name registration process, web hosting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0"/>
          <p:cNvSpPr txBox="1"/>
          <p:nvPr>
            <p:ph type="title"/>
          </p:nvPr>
        </p:nvSpPr>
        <p:spPr>
          <a:xfrm>
            <a:off x="838200" y="365125"/>
            <a:ext cx="10955628" cy="115384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Client-Server Architecture </a:t>
            </a:r>
            <a:endParaRPr/>
          </a:p>
        </p:txBody>
      </p:sp>
      <p:sp>
        <p:nvSpPr>
          <p:cNvPr id="433" name="Google Shape;433;p20"/>
          <p:cNvSpPr txBox="1"/>
          <p:nvPr>
            <p:ph idx="1" type="body"/>
          </p:nvPr>
        </p:nvSpPr>
        <p:spPr>
          <a:xfrm>
            <a:off x="838200" y="1600245"/>
            <a:ext cx="11105881" cy="50596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Retrieving a website using a </a:t>
            </a:r>
            <a:r>
              <a:rPr b="1" lang="en-US"/>
              <a:t>URL address </a:t>
            </a:r>
            <a:r>
              <a:rPr lang="en-US"/>
              <a:t>that directs to the server to the website in the </a:t>
            </a:r>
            <a:r>
              <a:rPr b="1" lang="en-US"/>
              <a:t>client’s browser</a:t>
            </a:r>
            <a:r>
              <a:rPr lang="en-US"/>
              <a:t> is an example of </a:t>
            </a:r>
            <a:r>
              <a:rPr b="1" lang="en-US"/>
              <a:t>two-tiered architecture model.</a:t>
            </a:r>
            <a:endParaRPr b="1"/>
          </a:p>
          <a:p>
            <a:pPr indent="-228600" lvl="0" marL="228600" rtl="0" algn="l">
              <a:lnSpc>
                <a:spcPct val="90000"/>
              </a:lnSpc>
              <a:spcBef>
                <a:spcPts val="1000"/>
              </a:spcBef>
              <a:spcAft>
                <a:spcPts val="0"/>
              </a:spcAft>
              <a:buClr>
                <a:schemeClr val="dk1"/>
              </a:buClr>
              <a:buSzPts val="2800"/>
              <a:buChar char="•"/>
            </a:pPr>
            <a:r>
              <a:rPr b="1" lang="en-US"/>
              <a:t>Three prerequisites</a:t>
            </a:r>
            <a:r>
              <a:rPr lang="en-US"/>
              <a:t> that must exist in web architecture for distributed application systems to communicate with one another are as follows:</a:t>
            </a:r>
            <a:endParaRPr/>
          </a:p>
          <a:p>
            <a:pPr indent="-228600" lvl="1" marL="685800" rtl="0" algn="l">
              <a:lnSpc>
                <a:spcPct val="90000"/>
              </a:lnSpc>
              <a:spcBef>
                <a:spcPts val="500"/>
              </a:spcBef>
              <a:spcAft>
                <a:spcPts val="0"/>
              </a:spcAft>
              <a:buClr>
                <a:schemeClr val="dk1"/>
              </a:buClr>
              <a:buSzPts val="2600"/>
              <a:buChar char="•"/>
            </a:pPr>
            <a:r>
              <a:rPr b="1" lang="en-US" sz="2600"/>
              <a:t>Representation formats </a:t>
            </a:r>
            <a:r>
              <a:rPr lang="en-US" sz="2600"/>
              <a:t>with a fixed standard: e.g. HTML and CSS</a:t>
            </a:r>
            <a:endParaRPr sz="2600"/>
          </a:p>
          <a:p>
            <a:pPr indent="-228600" lvl="1" marL="685800" rtl="0" algn="l">
              <a:lnSpc>
                <a:spcPct val="90000"/>
              </a:lnSpc>
              <a:spcBef>
                <a:spcPts val="500"/>
              </a:spcBef>
              <a:spcAft>
                <a:spcPts val="0"/>
              </a:spcAft>
              <a:buClr>
                <a:schemeClr val="dk1"/>
              </a:buClr>
              <a:buSzPts val="2600"/>
              <a:buChar char="•"/>
            </a:pPr>
            <a:r>
              <a:rPr b="1" lang="en-US" sz="2600"/>
              <a:t>Protocols </a:t>
            </a:r>
            <a:r>
              <a:rPr lang="en-US" sz="2600"/>
              <a:t>for data transfer: e.g. HTTP, SMTP, etc.</a:t>
            </a:r>
            <a:endParaRPr/>
          </a:p>
          <a:p>
            <a:pPr indent="-228600" lvl="1" marL="685800" rtl="0" algn="l">
              <a:lnSpc>
                <a:spcPct val="90000"/>
              </a:lnSpc>
              <a:spcBef>
                <a:spcPts val="500"/>
              </a:spcBef>
              <a:spcAft>
                <a:spcPts val="0"/>
              </a:spcAft>
              <a:buClr>
                <a:schemeClr val="dk1"/>
              </a:buClr>
              <a:buSzPts val="2600"/>
              <a:buChar char="•"/>
            </a:pPr>
            <a:r>
              <a:rPr lang="en-US" sz="2600"/>
              <a:t>The </a:t>
            </a:r>
            <a:r>
              <a:rPr b="1" lang="en-US" sz="2600"/>
              <a:t>standards </a:t>
            </a:r>
            <a:r>
              <a:rPr lang="en-US" sz="2600"/>
              <a:t>for addressing: e.g. URL (Uniform Resource Locator)</a:t>
            </a:r>
            <a:endParaRPr/>
          </a:p>
          <a:p>
            <a:pPr indent="-228600" lvl="0" marL="228600" rtl="0" algn="l">
              <a:lnSpc>
                <a:spcPct val="90000"/>
              </a:lnSpc>
              <a:spcBef>
                <a:spcPts val="1000"/>
              </a:spcBef>
              <a:spcAft>
                <a:spcPts val="0"/>
              </a:spcAft>
              <a:buClr>
                <a:schemeClr val="dk1"/>
              </a:buClr>
              <a:buSzPts val="2600"/>
              <a:buChar char="•"/>
            </a:pPr>
            <a:r>
              <a:rPr lang="en-US" sz="2600"/>
              <a:t>The web architecture may also consists of database servers that manage the data and resources.</a:t>
            </a:r>
            <a:endParaRPr sz="2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p2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iagram&#10;&#10;Description automatically generated" id="439" name="Google Shape;439;p21"/>
          <p:cNvPicPr preferRelativeResize="0"/>
          <p:nvPr>
            <p:ph idx="1" type="body"/>
          </p:nvPr>
        </p:nvPicPr>
        <p:blipFill rotWithShape="1">
          <a:blip r:embed="rId3">
            <a:alphaModFix/>
          </a:blip>
          <a:srcRect b="24073" l="0" r="-2" t="940"/>
          <a:stretch/>
        </p:blipFill>
        <p:spPr>
          <a:xfrm>
            <a:off x="665429" y="376916"/>
            <a:ext cx="10861164" cy="61054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2"/>
          <p:cNvSpPr txBox="1"/>
          <p:nvPr>
            <p:ph type="title"/>
          </p:nvPr>
        </p:nvSpPr>
        <p:spPr>
          <a:xfrm>
            <a:off x="838200" y="365125"/>
            <a:ext cx="10515600" cy="98212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Three-Tiered Architecture</a:t>
            </a:r>
            <a:endParaRPr/>
          </a:p>
        </p:txBody>
      </p:sp>
      <p:grpSp>
        <p:nvGrpSpPr>
          <p:cNvPr id="445" name="Google Shape;445;p22"/>
          <p:cNvGrpSpPr/>
          <p:nvPr/>
        </p:nvGrpSpPr>
        <p:grpSpPr>
          <a:xfrm>
            <a:off x="419637" y="1516451"/>
            <a:ext cx="11427852" cy="4969686"/>
            <a:chOff x="0" y="2064"/>
            <a:chExt cx="11427852" cy="4969686"/>
          </a:xfrm>
        </p:grpSpPr>
        <p:sp>
          <p:nvSpPr>
            <p:cNvPr id="446" name="Google Shape;446;p22"/>
            <p:cNvSpPr/>
            <p:nvPr/>
          </p:nvSpPr>
          <p:spPr>
            <a:xfrm>
              <a:off x="0" y="2064"/>
              <a:ext cx="11427852" cy="1046249"/>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316490" y="237470"/>
              <a:ext cx="575437" cy="575437"/>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1208418" y="2064"/>
              <a:ext cx="10219434" cy="10462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txBox="1"/>
            <p:nvPr/>
          </p:nvSpPr>
          <p:spPr>
            <a:xfrm>
              <a:off x="1208418" y="2064"/>
              <a:ext cx="10219434" cy="1046249"/>
            </a:xfrm>
            <a:prstGeom prst="rect">
              <a:avLst/>
            </a:prstGeom>
            <a:noFill/>
            <a:ln>
              <a:noFill/>
            </a:ln>
          </p:spPr>
          <p:txBody>
            <a:bodyPr anchorCtr="0" anchor="ctr" bIns="110725" lIns="110725" spcFirstLastPara="1" rIns="110725" wrap="square" tIns="110725">
              <a:no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The three-tiered architecture include an application logic between the client and the server, which handles the data processing and allows a certain degree of interaction.</a:t>
              </a:r>
              <a:endParaRPr/>
            </a:p>
          </p:txBody>
        </p:sp>
        <p:sp>
          <p:nvSpPr>
            <p:cNvPr id="450" name="Google Shape;450;p22"/>
            <p:cNvSpPr/>
            <p:nvPr/>
          </p:nvSpPr>
          <p:spPr>
            <a:xfrm>
              <a:off x="0" y="1309876"/>
              <a:ext cx="11427852" cy="1046249"/>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316490" y="1545283"/>
              <a:ext cx="575437" cy="575437"/>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1208418" y="1309876"/>
              <a:ext cx="10219434" cy="10462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txBox="1"/>
            <p:nvPr/>
          </p:nvSpPr>
          <p:spPr>
            <a:xfrm>
              <a:off x="1208418" y="1309876"/>
              <a:ext cx="10219434" cy="1046249"/>
            </a:xfrm>
            <a:prstGeom prst="rect">
              <a:avLst/>
            </a:prstGeom>
            <a:noFill/>
            <a:ln>
              <a:noFill/>
            </a:ln>
          </p:spPr>
          <p:txBody>
            <a:bodyPr anchorCtr="0" anchor="ctr" bIns="110725" lIns="110725" spcFirstLastPara="1" rIns="110725" wrap="square" tIns="110725">
              <a:no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An application server can process data while database server</a:t>
              </a:r>
              <a:r>
                <a:rPr b="1" i="0" lang="en-US" sz="2200" u="none" cap="none" strike="noStrike">
                  <a:solidFill>
                    <a:schemeClr val="dk1"/>
                  </a:solidFill>
                  <a:latin typeface="Calibri"/>
                  <a:ea typeface="Calibri"/>
                  <a:cs typeface="Calibri"/>
                  <a:sym typeface="Calibri"/>
                </a:rPr>
                <a:t> can store data.</a:t>
              </a:r>
              <a:endParaRPr b="1" i="0" sz="2200" u="none" cap="none" strike="noStrike">
                <a:solidFill>
                  <a:schemeClr val="dk1"/>
                </a:solidFill>
                <a:latin typeface="Calibri"/>
                <a:ea typeface="Calibri"/>
                <a:cs typeface="Calibri"/>
                <a:sym typeface="Calibri"/>
              </a:endParaRPr>
            </a:p>
          </p:txBody>
        </p:sp>
        <p:sp>
          <p:nvSpPr>
            <p:cNvPr id="454" name="Google Shape;454;p22"/>
            <p:cNvSpPr/>
            <p:nvPr/>
          </p:nvSpPr>
          <p:spPr>
            <a:xfrm>
              <a:off x="0" y="2617689"/>
              <a:ext cx="11427852" cy="1046249"/>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316490" y="2853095"/>
              <a:ext cx="575437" cy="575437"/>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1208418" y="2617689"/>
              <a:ext cx="10219434" cy="10462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txBox="1"/>
            <p:nvPr/>
          </p:nvSpPr>
          <p:spPr>
            <a:xfrm>
              <a:off x="1208418" y="2617689"/>
              <a:ext cx="10219434" cy="1046249"/>
            </a:xfrm>
            <a:prstGeom prst="rect">
              <a:avLst/>
            </a:prstGeom>
            <a:noFill/>
            <a:ln>
              <a:noFill/>
            </a:ln>
          </p:spPr>
          <p:txBody>
            <a:bodyPr anchorCtr="0" anchor="ctr" bIns="110725" lIns="110725" spcFirstLastPara="1" rIns="110725" wrap="square" tIns="110725">
              <a:no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Normally, the third-layer with Common-Gateway-Interface (CGI) application is included in most servers to implement three-tiered architecture.</a:t>
              </a:r>
              <a:endParaRPr/>
            </a:p>
          </p:txBody>
        </p:sp>
        <p:sp>
          <p:nvSpPr>
            <p:cNvPr id="458" name="Google Shape;458;p22"/>
            <p:cNvSpPr/>
            <p:nvPr/>
          </p:nvSpPr>
          <p:spPr>
            <a:xfrm>
              <a:off x="0" y="3925501"/>
              <a:ext cx="11427852" cy="1046249"/>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316490" y="4160907"/>
              <a:ext cx="575437" cy="575437"/>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1208418" y="3925501"/>
              <a:ext cx="10219434" cy="10462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txBox="1"/>
            <p:nvPr/>
          </p:nvSpPr>
          <p:spPr>
            <a:xfrm>
              <a:off x="1208418" y="3925501"/>
              <a:ext cx="10219434" cy="1046249"/>
            </a:xfrm>
            <a:prstGeom prst="rect">
              <a:avLst/>
            </a:prstGeom>
            <a:noFill/>
            <a:ln>
              <a:noFill/>
            </a:ln>
          </p:spPr>
          <p:txBody>
            <a:bodyPr anchorCtr="0" anchor="ctr" bIns="110725" lIns="110725" spcFirstLastPara="1" rIns="110725" wrap="square" tIns="110725">
              <a:noAutofit/>
            </a:bodyPr>
            <a:lstStyle/>
            <a:p>
              <a:pPr indent="0" lvl="0" marL="0" marR="0" rtl="0" algn="l">
                <a:lnSpc>
                  <a:spcPct val="100000"/>
                </a:lnSpc>
                <a:spcBef>
                  <a:spcPts val="0"/>
                </a:spcBef>
                <a:spcAft>
                  <a:spcPts val="0"/>
                </a:spcAft>
                <a:buClr>
                  <a:schemeClr val="dk1"/>
                </a:buClr>
                <a:buSzPts val="2200"/>
                <a:buFont typeface="Calibri"/>
                <a:buNone/>
              </a:pPr>
              <a:r>
                <a:rPr b="0" i="0" lang="en-US" sz="2200" u="none" cap="none" strike="noStrike">
                  <a:solidFill>
                    <a:schemeClr val="dk1"/>
                  </a:solidFill>
                  <a:latin typeface="Calibri"/>
                  <a:ea typeface="Calibri"/>
                  <a:cs typeface="Calibri"/>
                  <a:sym typeface="Calibri"/>
                </a:rPr>
                <a:t>Different programming language and frameworks like- PHP, JSP, ASP.NET etc. implement three-tiered models.</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5" name="Shape 465"/>
        <p:cNvGrpSpPr/>
        <p:nvPr/>
      </p:nvGrpSpPr>
      <p:grpSpPr>
        <a:xfrm>
          <a:off x="0" y="0"/>
          <a:ext cx="0" cy="0"/>
          <a:chOff x="0" y="0"/>
          <a:chExt cx="0" cy="0"/>
        </a:xfrm>
      </p:grpSpPr>
      <p:sp>
        <p:nvSpPr>
          <p:cNvPr id="466" name="Google Shape;466;p23"/>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iagram, text&#10;&#10;Description automatically generated" id="467" name="Google Shape;467;p23"/>
          <p:cNvPicPr preferRelativeResize="0"/>
          <p:nvPr>
            <p:ph idx="1" type="body"/>
          </p:nvPr>
        </p:nvPicPr>
        <p:blipFill rotWithShape="1">
          <a:blip r:embed="rId3">
            <a:alphaModFix/>
          </a:blip>
          <a:srcRect b="1" l="4012" r="7083" t="0"/>
          <a:stretch/>
        </p:blipFill>
        <p:spPr>
          <a:xfrm>
            <a:off x="20" y="1282"/>
            <a:ext cx="12191980" cy="68567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4"/>
          <p:cNvSpPr txBox="1"/>
          <p:nvPr>
            <p:ph type="title"/>
          </p:nvPr>
        </p:nvSpPr>
        <p:spPr>
          <a:xfrm>
            <a:off x="838200" y="365125"/>
            <a:ext cx="10515600" cy="82114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Web Browsers</a:t>
            </a:r>
            <a:endParaRPr/>
          </a:p>
        </p:txBody>
      </p:sp>
      <p:sp>
        <p:nvSpPr>
          <p:cNvPr id="473" name="Google Shape;473;p24"/>
          <p:cNvSpPr txBox="1"/>
          <p:nvPr>
            <p:ph idx="1" type="body"/>
          </p:nvPr>
        </p:nvSpPr>
        <p:spPr>
          <a:xfrm>
            <a:off x="730877" y="1385597"/>
            <a:ext cx="11148810" cy="525285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Web browsers are the applications or the programs running on the </a:t>
            </a:r>
            <a:r>
              <a:rPr b="1" lang="en-US"/>
              <a:t>client machines </a:t>
            </a:r>
            <a:r>
              <a:rPr lang="en-US"/>
              <a:t>that request for the information stored on the server.</a:t>
            </a:r>
            <a:endParaRPr/>
          </a:p>
          <a:p>
            <a:pPr indent="-228600" lvl="0" marL="228600" rtl="0" algn="l">
              <a:lnSpc>
                <a:spcPct val="90000"/>
              </a:lnSpc>
              <a:spcBef>
                <a:spcPts val="1000"/>
              </a:spcBef>
              <a:spcAft>
                <a:spcPts val="0"/>
              </a:spcAft>
              <a:buClr>
                <a:schemeClr val="dk1"/>
              </a:buClr>
              <a:buSzPts val="2800"/>
              <a:buChar char="•"/>
            </a:pPr>
            <a:r>
              <a:rPr lang="en-US"/>
              <a:t>In other words, web browser is a software application for </a:t>
            </a:r>
            <a:r>
              <a:rPr b="1" lang="en-US"/>
              <a:t>retrieving, presenting and traversing </a:t>
            </a:r>
            <a:r>
              <a:rPr lang="en-US"/>
              <a:t>information resources on the World-Wide Web.</a:t>
            </a:r>
            <a:endParaRPr/>
          </a:p>
          <a:p>
            <a:pPr indent="-228600" lvl="0" marL="228600" rtl="0" algn="l">
              <a:lnSpc>
                <a:spcPct val="90000"/>
              </a:lnSpc>
              <a:spcBef>
                <a:spcPts val="1000"/>
              </a:spcBef>
              <a:spcAft>
                <a:spcPts val="0"/>
              </a:spcAft>
              <a:buClr>
                <a:schemeClr val="dk1"/>
              </a:buClr>
              <a:buSzPts val="2800"/>
              <a:buChar char="•"/>
            </a:pPr>
            <a:r>
              <a:rPr lang="en-US"/>
              <a:t>They are called browsers because they allow the users to browse the resources available on the servers.</a:t>
            </a:r>
            <a:endParaRPr/>
          </a:p>
          <a:p>
            <a:pPr indent="-228600" lvl="0" marL="228600" rtl="0" algn="l">
              <a:lnSpc>
                <a:spcPct val="90000"/>
              </a:lnSpc>
              <a:spcBef>
                <a:spcPts val="1000"/>
              </a:spcBef>
              <a:spcAft>
                <a:spcPts val="0"/>
              </a:spcAft>
              <a:buClr>
                <a:schemeClr val="dk1"/>
              </a:buClr>
              <a:buSzPts val="2800"/>
              <a:buChar char="•"/>
            </a:pPr>
            <a:r>
              <a:rPr lang="en-US"/>
              <a:t>The first browsers were text based—they were not capable of displaying graphic information.</a:t>
            </a:r>
            <a:endParaRPr/>
          </a:p>
          <a:p>
            <a:pPr indent="-228600" lvl="0" marL="228600" rtl="0" algn="l">
              <a:lnSpc>
                <a:spcPct val="90000"/>
              </a:lnSpc>
              <a:spcBef>
                <a:spcPts val="1000"/>
              </a:spcBef>
              <a:spcAft>
                <a:spcPts val="0"/>
              </a:spcAft>
              <a:buClr>
                <a:schemeClr val="dk1"/>
              </a:buClr>
              <a:buSzPts val="2800"/>
              <a:buChar char="•"/>
            </a:pPr>
            <a:r>
              <a:rPr lang="en-US"/>
              <a:t>In early 1993, the first browser with a graphical user interface was released with the name: </a:t>
            </a:r>
            <a:r>
              <a:rPr b="1" i="1" lang="en-US"/>
              <a:t>Mosaic and versions of Mosaic for Apple Macintosh and Microsoft Windows systems</a:t>
            </a:r>
            <a:r>
              <a:rPr lang="en-US"/>
              <a:t> had also been released on the same year.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5"/>
          <p:cNvSpPr txBox="1"/>
          <p:nvPr>
            <p:ph idx="1" type="body"/>
          </p:nvPr>
        </p:nvSpPr>
        <p:spPr>
          <a:xfrm>
            <a:off x="494764" y="484077"/>
            <a:ext cx="11384923" cy="615437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Finally, users of the computers connected to the Internet around the world had a powerful way to access anything on the Web anywhere in the world.</a:t>
            </a:r>
            <a:endParaRPr/>
          </a:p>
          <a:p>
            <a:pPr indent="-228600" lvl="0" marL="228600" rtl="0" algn="l">
              <a:lnSpc>
                <a:spcPct val="90000"/>
              </a:lnSpc>
              <a:spcBef>
                <a:spcPts val="1000"/>
              </a:spcBef>
              <a:spcAft>
                <a:spcPts val="0"/>
              </a:spcAft>
              <a:buClr>
                <a:schemeClr val="dk1"/>
              </a:buClr>
              <a:buSzPct val="100000"/>
              <a:buChar char="•"/>
            </a:pPr>
            <a:r>
              <a:rPr lang="en-US"/>
              <a:t>In a simple case browsers request a static document from the server, and the server locates the document among its servable documents and sends it to the browser, which displays it for the user.</a:t>
            </a:r>
            <a:endParaRPr/>
          </a:p>
          <a:p>
            <a:pPr indent="-228600" lvl="0" marL="228600" rtl="0" algn="l">
              <a:lnSpc>
                <a:spcPct val="90000"/>
              </a:lnSpc>
              <a:spcBef>
                <a:spcPts val="1000"/>
              </a:spcBef>
              <a:spcAft>
                <a:spcPts val="0"/>
              </a:spcAft>
              <a:buClr>
                <a:schemeClr val="dk1"/>
              </a:buClr>
              <a:buSzPct val="100000"/>
              <a:buChar char="•"/>
            </a:pPr>
            <a:r>
              <a:rPr lang="en-US"/>
              <a:t>However, during more complicated situations, the server may provide a document that requests input from the user through the browser. After the user supplies the requested input, </a:t>
            </a:r>
            <a:r>
              <a:rPr b="1" i="1" lang="en-US"/>
              <a:t>it is transmitted from the browser to the server</a:t>
            </a:r>
            <a:r>
              <a:rPr lang="en-US"/>
              <a:t>, which may use the input to perform some computation and then return a new document to the browser to inform the user of the results of the computation. </a:t>
            </a:r>
            <a:endParaRPr/>
          </a:p>
          <a:p>
            <a:pPr indent="-228600" lvl="0" marL="228600" rtl="0" algn="l">
              <a:lnSpc>
                <a:spcPct val="90000"/>
              </a:lnSpc>
              <a:spcBef>
                <a:spcPts val="1000"/>
              </a:spcBef>
              <a:spcAft>
                <a:spcPts val="0"/>
              </a:spcAft>
              <a:buClr>
                <a:schemeClr val="dk1"/>
              </a:buClr>
              <a:buSzPct val="100000"/>
              <a:buChar char="•"/>
            </a:pPr>
            <a:r>
              <a:rPr lang="en-US"/>
              <a:t>Sometimes a browser directly requests the </a:t>
            </a:r>
            <a:r>
              <a:rPr b="1" i="1" lang="en-US"/>
              <a:t>execution of a program stored on the server.</a:t>
            </a:r>
            <a:r>
              <a:rPr lang="en-US"/>
              <a:t> The output of the program is then returned to the browser.</a:t>
            </a:r>
            <a:endParaRPr/>
          </a:p>
          <a:p>
            <a:pPr indent="-228600" lvl="0" marL="228600" rtl="0" algn="l">
              <a:lnSpc>
                <a:spcPct val="90000"/>
              </a:lnSpc>
              <a:spcBef>
                <a:spcPts val="1000"/>
              </a:spcBef>
              <a:spcAft>
                <a:spcPts val="0"/>
              </a:spcAft>
              <a:buClr>
                <a:schemeClr val="dk1"/>
              </a:buClr>
              <a:buSzPct val="100000"/>
              <a:buChar char="•"/>
            </a:pPr>
            <a:r>
              <a:rPr lang="en-US"/>
              <a:t>The most common protocol the </a:t>
            </a:r>
            <a:r>
              <a:rPr b="1" lang="en-US"/>
              <a:t>Hypertext Transfer Protocol (HTTP) </a:t>
            </a:r>
            <a:r>
              <a:rPr lang="en-US"/>
              <a:t>provides a standard form of communication between browsers and Web servers. </a:t>
            </a:r>
            <a:endParaRPr/>
          </a:p>
          <a:p>
            <a:pPr indent="-228600" lvl="0" marL="228600" rtl="0" algn="l">
              <a:lnSpc>
                <a:spcPct val="90000"/>
              </a:lnSpc>
              <a:spcBef>
                <a:spcPts val="1000"/>
              </a:spcBef>
              <a:spcAft>
                <a:spcPts val="0"/>
              </a:spcAft>
              <a:buClr>
                <a:schemeClr val="dk1"/>
              </a:buClr>
              <a:buSzPct val="100000"/>
              <a:buChar char="•"/>
            </a:pPr>
            <a:r>
              <a:rPr lang="en-US"/>
              <a:t>The most commonly used browsers are Microsoft Internet Explorer (IE), Mozilla Firefox, Google Chrome, etc.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Web Servers</a:t>
            </a:r>
            <a:endParaRPr/>
          </a:p>
        </p:txBody>
      </p:sp>
      <p:sp>
        <p:nvSpPr>
          <p:cNvPr id="484" name="Google Shape;484;p26"/>
          <p:cNvSpPr txBox="1"/>
          <p:nvPr>
            <p:ph idx="1" type="body"/>
          </p:nvPr>
        </p:nvSpPr>
        <p:spPr>
          <a:xfrm>
            <a:off x="677215" y="1825625"/>
            <a:ext cx="11299063"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b="1" lang="en-US" sz="2600"/>
              <a:t>Web servers</a:t>
            </a:r>
            <a:r>
              <a:rPr lang="en-US" sz="2600"/>
              <a:t> are programs that responses or provide resources to the requesting browsers.</a:t>
            </a:r>
            <a:endParaRPr sz="2600"/>
          </a:p>
          <a:p>
            <a:pPr indent="-228600" lvl="0" marL="228600" rtl="0" algn="l">
              <a:lnSpc>
                <a:spcPct val="90000"/>
              </a:lnSpc>
              <a:spcBef>
                <a:spcPts val="1000"/>
              </a:spcBef>
              <a:spcAft>
                <a:spcPts val="0"/>
              </a:spcAft>
              <a:buClr>
                <a:schemeClr val="dk1"/>
              </a:buClr>
              <a:buSzPts val="2600"/>
              <a:buChar char="•"/>
            </a:pPr>
            <a:r>
              <a:rPr lang="en-US" sz="2600"/>
              <a:t>Servers are</a:t>
            </a:r>
            <a:r>
              <a:rPr b="1" lang="en-US" sz="2600"/>
              <a:t> slave programs:</a:t>
            </a:r>
            <a:r>
              <a:rPr lang="en-US" sz="2600"/>
              <a:t> They act only when requests are made to them by browsers running on other computers on the Internet.</a:t>
            </a:r>
            <a:endParaRPr sz="2600"/>
          </a:p>
          <a:p>
            <a:pPr indent="-228600" lvl="0" marL="228600" rtl="0" algn="l">
              <a:lnSpc>
                <a:spcPct val="90000"/>
              </a:lnSpc>
              <a:spcBef>
                <a:spcPts val="1000"/>
              </a:spcBef>
              <a:spcAft>
                <a:spcPts val="0"/>
              </a:spcAft>
              <a:buClr>
                <a:schemeClr val="dk1"/>
              </a:buClr>
              <a:buSzPts val="2600"/>
              <a:buChar char="•"/>
            </a:pPr>
            <a:r>
              <a:rPr lang="en-US" sz="2600"/>
              <a:t>The most commonly used Web servers are </a:t>
            </a:r>
            <a:r>
              <a:rPr b="1" lang="en-US" sz="2600"/>
              <a:t>Apache</a:t>
            </a:r>
            <a:r>
              <a:rPr lang="en-US" sz="2600"/>
              <a:t>, which has been implemented for a variety of computer platforms, and </a:t>
            </a:r>
            <a:r>
              <a:rPr b="1" lang="en-US" sz="2600"/>
              <a:t>Microsoft’s Internet Information Server</a:t>
            </a:r>
            <a:r>
              <a:rPr lang="en-US" sz="2600"/>
              <a:t> (IIS), which runs under Windows operating systems.</a:t>
            </a:r>
            <a:endParaRPr sz="2600"/>
          </a:p>
          <a:p>
            <a:pPr indent="-228600" lvl="0" marL="228600" rtl="0" algn="l">
              <a:lnSpc>
                <a:spcPct val="90000"/>
              </a:lnSpc>
              <a:spcBef>
                <a:spcPts val="1000"/>
              </a:spcBef>
              <a:spcAft>
                <a:spcPts val="0"/>
              </a:spcAft>
              <a:buClr>
                <a:schemeClr val="dk1"/>
              </a:buClr>
              <a:buSzPts val="2600"/>
              <a:buChar char="•"/>
            </a:pPr>
            <a:r>
              <a:rPr lang="en-US" sz="2600"/>
              <a:t>As of June 2009, there were over 75 million active Web hosts in operation, about 47 percent of which were Apache, about 25 percent of which were IIS, and the remainder of which were spread thinly over a large number of others.</a:t>
            </a:r>
            <a:endParaRPr sz="2600"/>
          </a:p>
          <a:p>
            <a:pPr indent="-63500" lvl="0" marL="228600" rtl="0" algn="l">
              <a:lnSpc>
                <a:spcPct val="90000"/>
              </a:lnSpc>
              <a:spcBef>
                <a:spcPts val="1000"/>
              </a:spcBef>
              <a:spcAft>
                <a:spcPts val="0"/>
              </a:spcAft>
              <a:buClr>
                <a:schemeClr val="dk1"/>
              </a:buClr>
              <a:buSzPts val="2600"/>
              <a:buNone/>
            </a:pPr>
            <a:r>
              <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8" name="Shape 488"/>
        <p:cNvGrpSpPr/>
        <p:nvPr/>
      </p:nvGrpSpPr>
      <p:grpSpPr>
        <a:xfrm>
          <a:off x="0" y="0"/>
          <a:ext cx="0" cy="0"/>
          <a:chOff x="0" y="0"/>
          <a:chExt cx="0" cy="0"/>
        </a:xfrm>
      </p:grpSpPr>
      <p:pic>
        <p:nvPicPr>
          <p:cNvPr descr="Logo, company name&#10;&#10;Description automatically generated" id="489" name="Google Shape;489;p27"/>
          <p:cNvPicPr preferRelativeResize="0"/>
          <p:nvPr>
            <p:ph idx="1" type="body"/>
          </p:nvPr>
        </p:nvPicPr>
        <p:blipFill rotWithShape="1">
          <a:blip r:embed="rId3">
            <a:alphaModFix/>
          </a:blip>
          <a:srcRect b="0" l="0" r="0" t="0"/>
          <a:stretch/>
        </p:blipFill>
        <p:spPr>
          <a:xfrm>
            <a:off x="2592184" y="643466"/>
            <a:ext cx="7007631" cy="55710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3" name="Shape 493"/>
        <p:cNvGrpSpPr/>
        <p:nvPr/>
      </p:nvGrpSpPr>
      <p:grpSpPr>
        <a:xfrm>
          <a:off x="0" y="0"/>
          <a:ext cx="0" cy="0"/>
          <a:chOff x="0" y="0"/>
          <a:chExt cx="0" cy="0"/>
        </a:xfrm>
      </p:grpSpPr>
      <p:sp>
        <p:nvSpPr>
          <p:cNvPr id="494" name="Google Shape;494;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5" name="Google Shape;495;p28"/>
          <p:cNvSpPr/>
          <p:nvPr/>
        </p:nvSpPr>
        <p:spPr>
          <a:xfrm>
            <a:off x="558209" y="0"/>
            <a:ext cx="11167447" cy="2018806"/>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6" name="Google Shape;496;p28"/>
          <p:cNvSpPr/>
          <p:nvPr/>
        </p:nvSpPr>
        <p:spPr>
          <a:xfrm>
            <a:off x="566928" y="0"/>
            <a:ext cx="11155680" cy="2011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7" name="Google Shape;497;p28"/>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Web Server Operation</a:t>
            </a:r>
            <a:endParaRPr sz="4000"/>
          </a:p>
        </p:txBody>
      </p:sp>
      <p:sp>
        <p:nvSpPr>
          <p:cNvPr id="498" name="Google Shape;498;p28"/>
          <p:cNvSpPr/>
          <p:nvPr/>
        </p:nvSpPr>
        <p:spPr>
          <a:xfrm>
            <a:off x="498834" y="758952"/>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99" name="Google Shape;499;p28"/>
          <p:cNvSpPr txBox="1"/>
          <p:nvPr>
            <p:ph idx="1" type="body"/>
          </p:nvPr>
        </p:nvSpPr>
        <p:spPr>
          <a:xfrm>
            <a:off x="718471" y="2159972"/>
            <a:ext cx="11348689" cy="439262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Web browsers initiate network communications with servers by sending them URLs. </a:t>
            </a:r>
            <a:endParaRPr/>
          </a:p>
          <a:p>
            <a:pPr indent="-228600" lvl="0" marL="228600" rtl="0" algn="l">
              <a:lnSpc>
                <a:spcPct val="90000"/>
              </a:lnSpc>
              <a:spcBef>
                <a:spcPts val="1000"/>
              </a:spcBef>
              <a:spcAft>
                <a:spcPts val="0"/>
              </a:spcAft>
              <a:buClr>
                <a:schemeClr val="dk1"/>
              </a:buClr>
              <a:buSzPts val="2600"/>
              <a:buChar char="•"/>
            </a:pPr>
            <a:r>
              <a:rPr lang="en-US" sz="2600"/>
              <a:t>URL can specify one of two different things: </a:t>
            </a:r>
            <a:r>
              <a:rPr b="1" i="1" lang="en-US" sz="2600"/>
              <a:t>the address of a data file stored on the server that is to be sent to the client, or a program stored on the server that the client wants executed</a:t>
            </a:r>
            <a:r>
              <a:rPr lang="en-US" sz="2600"/>
              <a:t>, with the output of the program returned to the client.</a:t>
            </a:r>
            <a:endParaRPr sz="2600"/>
          </a:p>
          <a:p>
            <a:pPr indent="-228600" lvl="0" marL="228600" rtl="0" algn="l">
              <a:lnSpc>
                <a:spcPct val="90000"/>
              </a:lnSpc>
              <a:spcBef>
                <a:spcPts val="1000"/>
              </a:spcBef>
              <a:spcAft>
                <a:spcPts val="0"/>
              </a:spcAft>
              <a:buClr>
                <a:schemeClr val="dk1"/>
              </a:buClr>
              <a:buSzPts val="2600"/>
              <a:buChar char="•"/>
            </a:pPr>
            <a:r>
              <a:rPr lang="en-US" sz="2600"/>
              <a:t>All the communications between a Web client and a Web server use the standard Web protocol, </a:t>
            </a:r>
            <a:r>
              <a:rPr b="1" i="1" lang="en-US" sz="2600"/>
              <a:t>Hypertext Transfer Protocol (HTTP).</a:t>
            </a:r>
            <a:endParaRPr/>
          </a:p>
          <a:p>
            <a:pPr indent="-228600" lvl="0" marL="228600" rtl="0" algn="l">
              <a:lnSpc>
                <a:spcPct val="90000"/>
              </a:lnSpc>
              <a:spcBef>
                <a:spcPts val="1000"/>
              </a:spcBef>
              <a:spcAft>
                <a:spcPts val="0"/>
              </a:spcAft>
              <a:buClr>
                <a:schemeClr val="dk1"/>
              </a:buClr>
              <a:buSzPts val="2600"/>
              <a:buChar char="•"/>
            </a:pPr>
            <a:r>
              <a:rPr lang="en-US" sz="2600"/>
              <a:t>When a Web server begins execution, it informs the operating system under which it is running that it is now ready to accept incoming network connections through a specific </a:t>
            </a:r>
            <a:r>
              <a:rPr b="1" lang="en-US" sz="2600"/>
              <a:t>port on the machine.</a:t>
            </a:r>
            <a:endParaRPr b="1" sz="2600"/>
          </a:p>
          <a:p>
            <a:pPr indent="-63500" lvl="0" marL="228600" rtl="0" algn="l">
              <a:lnSpc>
                <a:spcPct val="90000"/>
              </a:lnSpc>
              <a:spcBef>
                <a:spcPts val="1000"/>
              </a:spcBef>
              <a:spcAft>
                <a:spcPts val="0"/>
              </a:spcAft>
              <a:buClr>
                <a:schemeClr val="dk1"/>
              </a:buClr>
              <a:buSzPts val="2600"/>
              <a:buNone/>
            </a:pPr>
            <a:r>
              <a:t/>
            </a:r>
            <a:endParaRPr sz="2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 </a:t>
            </a:r>
            <a:endParaRPr/>
          </a:p>
        </p:txBody>
      </p:sp>
      <p:sp>
        <p:nvSpPr>
          <p:cNvPr id="505" name="Google Shape;505;p29"/>
          <p:cNvSpPr txBox="1"/>
          <p:nvPr>
            <p:ph idx="1" type="body"/>
          </p:nvPr>
        </p:nvSpPr>
        <p:spPr>
          <a:xfrm>
            <a:off x="462567" y="1825625"/>
            <a:ext cx="116425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700"/>
              <a:buChar char="•"/>
            </a:pPr>
            <a:r>
              <a:rPr lang="en-US" sz="2700"/>
              <a:t>While in this running state, the server runs as a background process in the operating system environment.</a:t>
            </a:r>
            <a:endParaRPr sz="2700"/>
          </a:p>
          <a:p>
            <a:pPr indent="-228600" lvl="0" marL="228600" rtl="0" algn="l">
              <a:lnSpc>
                <a:spcPct val="90000"/>
              </a:lnSpc>
              <a:spcBef>
                <a:spcPts val="1000"/>
              </a:spcBef>
              <a:spcAft>
                <a:spcPts val="0"/>
              </a:spcAft>
              <a:buClr>
                <a:schemeClr val="dk1"/>
              </a:buClr>
              <a:buSzPts val="2700"/>
              <a:buChar char="•"/>
            </a:pPr>
            <a:r>
              <a:rPr b="1" i="1" lang="en-US" sz="2700"/>
              <a:t>A Web client, or browser, </a:t>
            </a:r>
            <a:r>
              <a:rPr lang="en-US" sz="2700"/>
              <a:t>opens a network connection to a Web server, sends information requests and possibly data to the server, receives information from the server, and closes the connection.</a:t>
            </a:r>
            <a:endParaRPr sz="2700"/>
          </a:p>
          <a:p>
            <a:pPr indent="-228600" lvl="0" marL="228600" rtl="0" algn="l">
              <a:lnSpc>
                <a:spcPct val="90000"/>
              </a:lnSpc>
              <a:spcBef>
                <a:spcPts val="1000"/>
              </a:spcBef>
              <a:spcAft>
                <a:spcPts val="0"/>
              </a:spcAft>
              <a:buClr>
                <a:schemeClr val="dk1"/>
              </a:buClr>
              <a:buSzPts val="2700"/>
              <a:buChar char="•"/>
            </a:pPr>
            <a:r>
              <a:rPr lang="en-US" sz="2700"/>
              <a:t>Of course, other machines exist between browsers and servers on the network-specifically,</a:t>
            </a:r>
            <a:r>
              <a:rPr b="1" i="1" lang="en-US" sz="2700"/>
              <a:t> network routers and domain-name servers.</a:t>
            </a:r>
            <a:endParaRPr b="1" i="1" sz="2700"/>
          </a:p>
          <a:p>
            <a:pPr indent="-228600" lvl="0" marL="228600" rtl="0" algn="l">
              <a:lnSpc>
                <a:spcPct val="90000"/>
              </a:lnSpc>
              <a:spcBef>
                <a:spcPts val="1000"/>
              </a:spcBef>
              <a:spcAft>
                <a:spcPts val="0"/>
              </a:spcAft>
              <a:buClr>
                <a:schemeClr val="dk1"/>
              </a:buClr>
              <a:buSzPts val="2700"/>
              <a:buChar char="•"/>
            </a:pPr>
            <a:r>
              <a:rPr lang="en-US" sz="2700"/>
              <a:t>Thus, the primary task of a Web server is to monitor a </a:t>
            </a:r>
            <a:r>
              <a:rPr b="1" i="1" lang="en-US" sz="2700"/>
              <a:t>communications port on its host machine, accept HTTP commands through that port, and perform the operations specified by the commands.</a:t>
            </a:r>
            <a:endParaRPr b="1" i="1" sz="2700"/>
          </a:p>
          <a:p>
            <a:pPr indent="-57150" lvl="0" marL="228600" rtl="0" algn="l">
              <a:lnSpc>
                <a:spcPct val="90000"/>
              </a:lnSpc>
              <a:spcBef>
                <a:spcPts val="1000"/>
              </a:spcBef>
              <a:spcAft>
                <a:spcPts val="0"/>
              </a:spcAft>
              <a:buClr>
                <a:schemeClr val="dk1"/>
              </a:buClr>
              <a:buSzPts val="2700"/>
              <a:buNone/>
            </a:pPr>
            <a:r>
              <a:t/>
            </a:r>
            <a:endParaRPr sz="2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3"/>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1" name="Google Shape;251;p3"/>
          <p:cNvSpPr txBox="1"/>
          <p:nvPr>
            <p:ph type="title"/>
          </p:nvPr>
        </p:nvSpPr>
        <p:spPr>
          <a:xfrm>
            <a:off x="2428875" y="707132"/>
            <a:ext cx="3667125"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500"/>
              <a:buFont typeface="Calibri"/>
              <a:buNone/>
            </a:pPr>
            <a:r>
              <a:rPr lang="en-US" sz="3500">
                <a:solidFill>
                  <a:schemeClr val="lt1"/>
                </a:solidFill>
                <a:latin typeface="Calibri"/>
                <a:ea typeface="Calibri"/>
                <a:cs typeface="Calibri"/>
                <a:sym typeface="Calibri"/>
              </a:rPr>
              <a:t>1.1 Internet</a:t>
            </a:r>
            <a:endParaRPr/>
          </a:p>
        </p:txBody>
      </p:sp>
      <p:sp>
        <p:nvSpPr>
          <p:cNvPr id="252" name="Google Shape;252;p3"/>
          <p:cNvSpPr txBox="1"/>
          <p:nvPr>
            <p:ph idx="1" type="body"/>
          </p:nvPr>
        </p:nvSpPr>
        <p:spPr>
          <a:xfrm>
            <a:off x="1902989" y="3494783"/>
            <a:ext cx="4193011" cy="22011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None/>
            </a:pPr>
            <a:r>
              <a:rPr b="1" lang="en-US" sz="4000">
                <a:solidFill>
                  <a:schemeClr val="lt1"/>
                </a:solidFill>
                <a:latin typeface="Calibri"/>
                <a:ea typeface="Calibri"/>
                <a:cs typeface="Calibri"/>
                <a:sym typeface="Calibri"/>
              </a:rPr>
              <a:t>What is Internet? </a:t>
            </a:r>
            <a:endParaRPr b="1" sz="4000">
              <a:solidFill>
                <a:schemeClr val="lt1"/>
              </a:solidFill>
              <a:latin typeface="Calibri"/>
              <a:ea typeface="Calibri"/>
              <a:cs typeface="Calibri"/>
              <a:sym typeface="Calibri"/>
            </a:endParaRPr>
          </a:p>
        </p:txBody>
      </p:sp>
      <p:cxnSp>
        <p:nvCxnSpPr>
          <p:cNvPr id="253" name="Google Shape;253;p3"/>
          <p:cNvCxnSpPr/>
          <p:nvPr/>
        </p:nvCxnSpPr>
        <p:spPr>
          <a:xfrm rot="10800000">
            <a:off x="1" y="3209925"/>
            <a:ext cx="6095999" cy="0"/>
          </a:xfrm>
          <a:prstGeom prst="straightConnector1">
            <a:avLst/>
          </a:prstGeom>
          <a:noFill/>
          <a:ln cap="flat" cmpd="sng" w="12700">
            <a:solidFill>
              <a:schemeClr val="accent2"/>
            </a:solidFill>
            <a:prstDash val="solid"/>
            <a:miter lim="800000"/>
            <a:headEnd len="sm" w="sm" type="none"/>
            <a:tailEnd len="sm" w="sm" type="none"/>
          </a:ln>
        </p:spPr>
      </p:cxnSp>
      <p:pic>
        <p:nvPicPr>
          <p:cNvPr id="254" name="Google Shape;254;p3"/>
          <p:cNvPicPr preferRelativeResize="0"/>
          <p:nvPr/>
        </p:nvPicPr>
        <p:blipFill rotWithShape="1">
          <a:blip r:embed="rId3">
            <a:alphaModFix/>
          </a:blip>
          <a:srcRect b="0" l="0" r="0" t="0"/>
          <a:stretch/>
        </p:blipFill>
        <p:spPr>
          <a:xfrm>
            <a:off x="7347472" y="287025"/>
            <a:ext cx="4718321" cy="6283945"/>
          </a:xfrm>
          <a:prstGeom prst="rect">
            <a:avLst/>
          </a:prstGeom>
          <a:noFill/>
          <a:ln>
            <a:noFill/>
          </a:ln>
        </p:spPr>
      </p:pic>
      <p:sp>
        <p:nvSpPr>
          <p:cNvPr id="255" name="Google Shape;255;p3"/>
          <p:cNvSpPr/>
          <p:nvPr/>
        </p:nvSpPr>
        <p:spPr>
          <a:xfrm>
            <a:off x="126206" y="115193"/>
            <a:ext cx="11939588" cy="6627614"/>
          </a:xfrm>
          <a:prstGeom prst="rect">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 name="Shape 509"/>
        <p:cNvGrpSpPr/>
        <p:nvPr/>
      </p:nvGrpSpPr>
      <p:grpSpPr>
        <a:xfrm>
          <a:off x="0" y="0"/>
          <a:ext cx="0" cy="0"/>
          <a:chOff x="0" y="0"/>
          <a:chExt cx="0" cy="0"/>
        </a:xfrm>
      </p:grpSpPr>
      <p:sp>
        <p:nvSpPr>
          <p:cNvPr id="510" name="Google Shape;510;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1" name="Google Shape;511;p3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2" name="Google Shape;512;p30"/>
          <p:cNvSpPr/>
          <p:nvPr/>
        </p:nvSpPr>
        <p:spPr>
          <a:xfrm flipH="1" rot="10800000">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3" name="Google Shape;513;p3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4" name="Google Shape;514;p3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5" name="Google Shape;515;p30"/>
          <p:cNvSpPr txBox="1"/>
          <p:nvPr>
            <p:ph type="title"/>
          </p:nvPr>
        </p:nvSpPr>
        <p:spPr>
          <a:xfrm>
            <a:off x="1371599" y="294538"/>
            <a:ext cx="9895951" cy="103366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US" sz="4000">
                <a:solidFill>
                  <a:srgbClr val="FFFFFF"/>
                </a:solidFill>
              </a:rPr>
              <a:t>Task 2</a:t>
            </a:r>
            <a:endParaRPr sz="4000">
              <a:solidFill>
                <a:srgbClr val="FFFFFF"/>
              </a:solidFill>
            </a:endParaRPr>
          </a:p>
        </p:txBody>
      </p:sp>
      <p:sp>
        <p:nvSpPr>
          <p:cNvPr id="516" name="Google Shape;516;p30"/>
          <p:cNvSpPr txBox="1"/>
          <p:nvPr>
            <p:ph idx="1" type="body"/>
          </p:nvPr>
        </p:nvSpPr>
        <p:spPr>
          <a:xfrm>
            <a:off x="1371599" y="2318197"/>
            <a:ext cx="9724031" cy="3683358"/>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Write short note on:</a:t>
            </a:r>
            <a:endParaRPr/>
          </a:p>
          <a:p>
            <a:pPr indent="-514350" lvl="1" marL="971550" rtl="0" algn="l">
              <a:lnSpc>
                <a:spcPct val="90000"/>
              </a:lnSpc>
              <a:spcBef>
                <a:spcPts val="500"/>
              </a:spcBef>
              <a:spcAft>
                <a:spcPts val="0"/>
              </a:spcAft>
              <a:buClr>
                <a:schemeClr val="dk1"/>
              </a:buClr>
              <a:buSzPts val="2800"/>
              <a:buAutoNum type="arabicPeriod"/>
            </a:pPr>
            <a:r>
              <a:rPr lang="en-US" sz="2800"/>
              <a:t>General Characteristics of Server</a:t>
            </a:r>
            <a:endParaRPr/>
          </a:p>
          <a:p>
            <a:pPr indent="-514350" lvl="1" marL="971550" rtl="0" algn="l">
              <a:lnSpc>
                <a:spcPct val="90000"/>
              </a:lnSpc>
              <a:spcBef>
                <a:spcPts val="500"/>
              </a:spcBef>
              <a:spcAft>
                <a:spcPts val="0"/>
              </a:spcAft>
              <a:buClr>
                <a:schemeClr val="dk1"/>
              </a:buClr>
              <a:buSzPts val="2800"/>
              <a:buAutoNum type="arabicPeriod"/>
            </a:pPr>
            <a:r>
              <a:rPr lang="en-US" sz="2800"/>
              <a:t>Apache Web Server</a:t>
            </a:r>
            <a:endParaRPr/>
          </a:p>
          <a:p>
            <a:pPr indent="-514350" lvl="1" marL="971550" rtl="0" algn="l">
              <a:lnSpc>
                <a:spcPct val="90000"/>
              </a:lnSpc>
              <a:spcBef>
                <a:spcPts val="500"/>
              </a:spcBef>
              <a:spcAft>
                <a:spcPts val="0"/>
              </a:spcAft>
              <a:buClr>
                <a:schemeClr val="dk1"/>
              </a:buClr>
              <a:buSzPts val="2800"/>
              <a:buAutoNum type="arabicPeriod"/>
            </a:pPr>
            <a:r>
              <a:rPr lang="en-US" sz="2800"/>
              <a:t>IIS (Internet Information Server)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1"/>
          <p:cNvSpPr txBox="1"/>
          <p:nvPr>
            <p:ph type="title"/>
          </p:nvPr>
        </p:nvSpPr>
        <p:spPr>
          <a:xfrm>
            <a:off x="838200" y="224"/>
            <a:ext cx="10515600" cy="136849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Uniform Resource Locators (URL)/Uniform Resource Identifiers (URI)</a:t>
            </a:r>
            <a:endParaRPr/>
          </a:p>
        </p:txBody>
      </p:sp>
      <p:sp>
        <p:nvSpPr>
          <p:cNvPr id="522" name="Google Shape;522;p31"/>
          <p:cNvSpPr txBox="1"/>
          <p:nvPr>
            <p:ph idx="1" type="body"/>
          </p:nvPr>
        </p:nvSpPr>
        <p:spPr>
          <a:xfrm>
            <a:off x="838200" y="1610978"/>
            <a:ext cx="11062952" cy="487722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a:t>
            </a:r>
            <a:r>
              <a:rPr b="1" i="1" lang="en-US"/>
              <a:t>URI (Uniform Resource Identifiers) </a:t>
            </a:r>
            <a:r>
              <a:rPr lang="en-US"/>
              <a:t>is a string of characters that is used to identify a name or a resource.</a:t>
            </a:r>
            <a:endParaRPr/>
          </a:p>
          <a:p>
            <a:pPr indent="-228600" lvl="0" marL="228600" rtl="0" algn="l">
              <a:lnSpc>
                <a:spcPct val="90000"/>
              </a:lnSpc>
              <a:spcBef>
                <a:spcPts val="1000"/>
              </a:spcBef>
              <a:spcAft>
                <a:spcPts val="0"/>
              </a:spcAft>
              <a:buClr>
                <a:schemeClr val="dk1"/>
              </a:buClr>
              <a:buSzPts val="2800"/>
              <a:buChar char="•"/>
            </a:pPr>
            <a:r>
              <a:rPr lang="en-US"/>
              <a:t>It can be further classified as:</a:t>
            </a:r>
            <a:endParaRPr/>
          </a:p>
          <a:p>
            <a:pPr indent="-228600" lvl="1" marL="685800" rtl="0" algn="l">
              <a:lnSpc>
                <a:spcPct val="90000"/>
              </a:lnSpc>
              <a:spcBef>
                <a:spcPts val="500"/>
              </a:spcBef>
              <a:spcAft>
                <a:spcPts val="0"/>
              </a:spcAft>
              <a:buClr>
                <a:schemeClr val="dk1"/>
              </a:buClr>
              <a:buSzPts val="2400"/>
              <a:buChar char="•"/>
            </a:pPr>
            <a:r>
              <a:rPr lang="en-US"/>
              <a:t> URL (Uniform Resource Locators) and</a:t>
            </a:r>
            <a:endParaRPr/>
          </a:p>
          <a:p>
            <a:pPr indent="-228600" lvl="1" marL="685800" rtl="0" algn="l">
              <a:lnSpc>
                <a:spcPct val="90000"/>
              </a:lnSpc>
              <a:spcBef>
                <a:spcPts val="500"/>
              </a:spcBef>
              <a:spcAft>
                <a:spcPts val="0"/>
              </a:spcAft>
              <a:buClr>
                <a:schemeClr val="dk1"/>
              </a:buClr>
              <a:buSzPts val="2400"/>
              <a:buChar char="•"/>
            </a:pPr>
            <a:r>
              <a:rPr lang="en-US"/>
              <a:t>URN (Uniform Resource Name).</a:t>
            </a:r>
            <a:endParaRPr/>
          </a:p>
          <a:p>
            <a:pPr indent="-228600" lvl="0" marL="228600" rtl="0" algn="l">
              <a:lnSpc>
                <a:spcPct val="90000"/>
              </a:lnSpc>
              <a:spcBef>
                <a:spcPts val="1000"/>
              </a:spcBef>
              <a:spcAft>
                <a:spcPts val="0"/>
              </a:spcAft>
              <a:buClr>
                <a:schemeClr val="dk1"/>
              </a:buClr>
              <a:buSzPts val="2800"/>
              <a:buChar char="•"/>
            </a:pPr>
            <a:r>
              <a:rPr lang="en-US"/>
              <a:t>The </a:t>
            </a:r>
            <a:r>
              <a:rPr b="1" lang="en-US"/>
              <a:t>URN </a:t>
            </a:r>
            <a:r>
              <a:rPr lang="en-US"/>
              <a:t>is the name of the resource while URL is the address of the resource where it is located.</a:t>
            </a:r>
            <a:endParaRPr/>
          </a:p>
          <a:p>
            <a:pPr indent="-228600" lvl="0" marL="228600" rtl="0" algn="l">
              <a:lnSpc>
                <a:spcPct val="90000"/>
              </a:lnSpc>
              <a:spcBef>
                <a:spcPts val="1000"/>
              </a:spcBef>
              <a:spcAft>
                <a:spcPts val="0"/>
              </a:spcAft>
              <a:buClr>
                <a:schemeClr val="dk1"/>
              </a:buClr>
              <a:buSzPts val="2800"/>
              <a:buChar char="•"/>
            </a:pPr>
            <a:r>
              <a:rPr lang="en-US"/>
              <a:t>URN always starts with the prefix urn.</a:t>
            </a:r>
            <a:endParaRPr/>
          </a:p>
          <a:p>
            <a:pPr indent="-228600" lvl="0" marL="228600" rtl="0" algn="l">
              <a:lnSpc>
                <a:spcPct val="90000"/>
              </a:lnSpc>
              <a:spcBef>
                <a:spcPts val="1000"/>
              </a:spcBef>
              <a:spcAft>
                <a:spcPts val="0"/>
              </a:spcAft>
              <a:buClr>
                <a:schemeClr val="dk1"/>
              </a:buClr>
              <a:buSzPts val="2800"/>
              <a:buChar char="•"/>
            </a:pPr>
            <a:r>
              <a:rPr lang="en-US"/>
              <a:t>For example:</a:t>
            </a:r>
            <a:endParaRPr/>
          </a:p>
          <a:p>
            <a:pPr indent="-228600" lvl="1" marL="685800" rtl="0" algn="l">
              <a:lnSpc>
                <a:spcPct val="90000"/>
              </a:lnSpc>
              <a:spcBef>
                <a:spcPts val="500"/>
              </a:spcBef>
              <a:spcAft>
                <a:spcPts val="0"/>
              </a:spcAft>
              <a:buClr>
                <a:schemeClr val="dk1"/>
              </a:buClr>
              <a:buSzPts val="2400"/>
              <a:buChar char="•"/>
            </a:pPr>
            <a:r>
              <a:rPr lang="en-US"/>
              <a:t>Urn: sha1:YNCKHTCZO5CTS6HCHGIT3456S (encryption standard)</a:t>
            </a:r>
            <a:endParaRPr/>
          </a:p>
          <a:p>
            <a:pPr indent="-228600" lvl="1" marL="685800" rtl="0" algn="l">
              <a:lnSpc>
                <a:spcPct val="90000"/>
              </a:lnSpc>
              <a:spcBef>
                <a:spcPts val="500"/>
              </a:spcBef>
              <a:spcAft>
                <a:spcPts val="0"/>
              </a:spcAft>
              <a:buClr>
                <a:schemeClr val="dk1"/>
              </a:buClr>
              <a:buSzPts val="2400"/>
              <a:buChar char="•"/>
            </a:pPr>
            <a:r>
              <a:rPr lang="en-US"/>
              <a:t>Urn: isbn: 0-486-27557-4 (to identify the book by its isbn number)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2"/>
          <p:cNvSpPr txBox="1"/>
          <p:nvPr>
            <p:ph type="title"/>
          </p:nvPr>
        </p:nvSpPr>
        <p:spPr>
          <a:xfrm>
            <a:off x="473299" y="365125"/>
            <a:ext cx="10880501" cy="105725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Uniform Resource Locators (URL)</a:t>
            </a:r>
            <a:endParaRPr/>
          </a:p>
        </p:txBody>
      </p:sp>
      <p:sp>
        <p:nvSpPr>
          <p:cNvPr id="528" name="Google Shape;528;p32"/>
          <p:cNvSpPr txBox="1"/>
          <p:nvPr>
            <p:ph idx="1" type="body"/>
          </p:nvPr>
        </p:nvSpPr>
        <p:spPr>
          <a:xfrm>
            <a:off x="301580" y="1750499"/>
            <a:ext cx="11792754" cy="478063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Uniform (or universal) resource locators </a:t>
            </a:r>
            <a:r>
              <a:rPr b="1" i="1" lang="en-US"/>
              <a:t>(URLs)</a:t>
            </a:r>
            <a:r>
              <a:rPr lang="en-US"/>
              <a:t> are used to identify documents (resources) on the Internet.</a:t>
            </a:r>
            <a:endParaRPr/>
          </a:p>
          <a:p>
            <a:pPr indent="-228600" lvl="0" marL="228600" rtl="0" algn="l">
              <a:lnSpc>
                <a:spcPct val="90000"/>
              </a:lnSpc>
              <a:spcBef>
                <a:spcPts val="1000"/>
              </a:spcBef>
              <a:spcAft>
                <a:spcPts val="0"/>
              </a:spcAft>
              <a:buClr>
                <a:schemeClr val="dk1"/>
              </a:buClr>
              <a:buSzPts val="2800"/>
              <a:buChar char="•"/>
            </a:pPr>
            <a:r>
              <a:rPr lang="en-US"/>
              <a:t>There are many different kinds of resources, identified by different forms of URLs: </a:t>
            </a:r>
            <a:r>
              <a:rPr b="1" i="1" lang="en-US"/>
              <a:t>URL Formats:</a:t>
            </a:r>
            <a:endParaRPr b="1" i="1"/>
          </a:p>
          <a:p>
            <a:pPr indent="-228600" lvl="1" marL="685800" rtl="0" algn="l">
              <a:lnSpc>
                <a:spcPct val="90000"/>
              </a:lnSpc>
              <a:spcBef>
                <a:spcPts val="500"/>
              </a:spcBef>
              <a:spcAft>
                <a:spcPts val="0"/>
              </a:spcAft>
              <a:buClr>
                <a:schemeClr val="dk1"/>
              </a:buClr>
              <a:buSzPts val="2600"/>
              <a:buChar char="•"/>
            </a:pPr>
            <a:r>
              <a:rPr lang="en-US" sz="2600"/>
              <a:t>All URLs have the same general format:</a:t>
            </a:r>
            <a:r>
              <a:rPr b="1" lang="en-US" sz="2600"/>
              <a:t> scheme:object-address</a:t>
            </a:r>
            <a:endParaRPr b="1" sz="2600"/>
          </a:p>
          <a:p>
            <a:pPr indent="-228600" lvl="1" marL="685800" rtl="0" algn="l">
              <a:lnSpc>
                <a:spcPct val="90000"/>
              </a:lnSpc>
              <a:spcBef>
                <a:spcPts val="500"/>
              </a:spcBef>
              <a:spcAft>
                <a:spcPts val="0"/>
              </a:spcAft>
              <a:buClr>
                <a:schemeClr val="dk1"/>
              </a:buClr>
              <a:buSzPts val="2600"/>
              <a:buChar char="•"/>
            </a:pPr>
            <a:r>
              <a:rPr lang="en-US" sz="2600"/>
              <a:t>The scheme is often a communications protocol. Common schemes include </a:t>
            </a:r>
            <a:r>
              <a:rPr b="1" i="1" lang="en-US" sz="2600"/>
              <a:t>http, ftp, gopher, telnet, file, mailto, and news.</a:t>
            </a:r>
            <a:endParaRPr b="1" i="1" sz="2600"/>
          </a:p>
          <a:p>
            <a:pPr indent="-228600" lvl="1" marL="685800" rtl="0" algn="l">
              <a:lnSpc>
                <a:spcPct val="90000"/>
              </a:lnSpc>
              <a:spcBef>
                <a:spcPts val="500"/>
              </a:spcBef>
              <a:spcAft>
                <a:spcPts val="0"/>
              </a:spcAft>
              <a:buClr>
                <a:schemeClr val="dk1"/>
              </a:buClr>
              <a:buSzPts val="2600"/>
              <a:buChar char="•"/>
            </a:pPr>
            <a:r>
              <a:rPr lang="en-US" sz="2600"/>
              <a:t>Different schemes use object addresses that have different forms. </a:t>
            </a:r>
            <a:endParaRPr/>
          </a:p>
          <a:p>
            <a:pPr indent="-228600" lvl="1" marL="685800" rtl="0" algn="l">
              <a:lnSpc>
                <a:spcPct val="90000"/>
              </a:lnSpc>
              <a:spcBef>
                <a:spcPts val="500"/>
              </a:spcBef>
              <a:spcAft>
                <a:spcPts val="0"/>
              </a:spcAft>
              <a:buClr>
                <a:schemeClr val="dk1"/>
              </a:buClr>
              <a:buSzPts val="2600"/>
              <a:buChar char="•"/>
            </a:pPr>
            <a:r>
              <a:rPr b="1" lang="en-US" sz="2600"/>
              <a:t>HTTP </a:t>
            </a:r>
            <a:r>
              <a:rPr lang="en-US" sz="2600"/>
              <a:t>protocol, which supports the Web is used to request and send eXtensible Hypertext Markup Language (XHTML) documents</a:t>
            </a:r>
            <a:endParaRPr sz="2600"/>
          </a:p>
          <a:p>
            <a:pPr indent="-63500" lvl="0" marL="228600" rtl="0" algn="l">
              <a:lnSpc>
                <a:spcPct val="90000"/>
              </a:lnSpc>
              <a:spcBef>
                <a:spcPts val="1000"/>
              </a:spcBef>
              <a:spcAft>
                <a:spcPts val="0"/>
              </a:spcAft>
              <a:buClr>
                <a:schemeClr val="dk1"/>
              </a:buClr>
              <a:buSzPts val="2600"/>
              <a:buNone/>
            </a:pPr>
            <a:r>
              <a:t/>
            </a:r>
            <a:endParaRPr sz="2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3"/>
          <p:cNvSpPr txBox="1"/>
          <p:nvPr>
            <p:ph type="title"/>
          </p:nvPr>
        </p:nvSpPr>
        <p:spPr>
          <a:xfrm>
            <a:off x="365975" y="365125"/>
            <a:ext cx="10987825" cy="13362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Uniform Resource Locators (URL)</a:t>
            </a:r>
            <a:endParaRPr/>
          </a:p>
        </p:txBody>
      </p:sp>
      <p:sp>
        <p:nvSpPr>
          <p:cNvPr id="534" name="Google Shape;534;p33"/>
          <p:cNvSpPr txBox="1"/>
          <p:nvPr>
            <p:ph idx="1" type="body"/>
          </p:nvPr>
        </p:nvSpPr>
        <p:spPr>
          <a:xfrm>
            <a:off x="365975" y="1718301"/>
            <a:ext cx="11717627" cy="502747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URL Formats:</a:t>
            </a:r>
            <a:endParaRPr b="1"/>
          </a:p>
          <a:p>
            <a:pPr indent="-228600" lvl="1" marL="685800" rtl="0" algn="l">
              <a:lnSpc>
                <a:spcPct val="90000"/>
              </a:lnSpc>
              <a:spcBef>
                <a:spcPts val="500"/>
              </a:spcBef>
              <a:spcAft>
                <a:spcPts val="0"/>
              </a:spcAft>
              <a:buClr>
                <a:schemeClr val="dk1"/>
              </a:buClr>
              <a:buSzPts val="2600"/>
              <a:buChar char="•"/>
            </a:pPr>
            <a:r>
              <a:rPr lang="en-US" sz="2600"/>
              <a:t>In the case of HTTP, the form of the object address of a URL is as follows: //fully-qualified-domain-name/path-to-document</a:t>
            </a:r>
            <a:endParaRPr sz="2600"/>
          </a:p>
          <a:p>
            <a:pPr indent="-228600" lvl="1" marL="685800" rtl="0" algn="l">
              <a:lnSpc>
                <a:spcPct val="90000"/>
              </a:lnSpc>
              <a:spcBef>
                <a:spcPts val="500"/>
              </a:spcBef>
              <a:spcAft>
                <a:spcPts val="0"/>
              </a:spcAft>
              <a:buClr>
                <a:schemeClr val="dk1"/>
              </a:buClr>
              <a:buSzPts val="2600"/>
              <a:buChar char="•"/>
            </a:pPr>
            <a:r>
              <a:rPr b="1" i="1" lang="en-US" sz="2600"/>
              <a:t>URLs can never have embedded spaces.</a:t>
            </a:r>
            <a:r>
              <a:rPr lang="en-US" sz="2600"/>
              <a:t> Also, there is a collection of special characters, including semicolons, colons, and ampersands (&amp;), that cannot appear in a URL.</a:t>
            </a:r>
            <a:endParaRPr/>
          </a:p>
          <a:p>
            <a:pPr indent="-228600" lvl="1" marL="685800" rtl="0" algn="l">
              <a:lnSpc>
                <a:spcPct val="90000"/>
              </a:lnSpc>
              <a:spcBef>
                <a:spcPts val="500"/>
              </a:spcBef>
              <a:spcAft>
                <a:spcPts val="0"/>
              </a:spcAft>
              <a:buClr>
                <a:schemeClr val="dk1"/>
              </a:buClr>
              <a:buSzPts val="2600"/>
              <a:buChar char="•"/>
            </a:pPr>
            <a:r>
              <a:rPr lang="en-US" sz="2600"/>
              <a:t>To include a space or one of the disallowed special characters, the character must be coded as a </a:t>
            </a:r>
            <a:r>
              <a:rPr b="1" lang="en-US" sz="2600"/>
              <a:t>percent sign (%) </a:t>
            </a:r>
            <a:r>
              <a:rPr lang="en-US" sz="2600"/>
              <a:t>followed by the two-digit hexadecimal ASCII code for the character.</a:t>
            </a:r>
            <a:endParaRPr sz="2600"/>
          </a:p>
          <a:p>
            <a:pPr indent="-228600" lvl="1" marL="685800" rtl="0" algn="l">
              <a:lnSpc>
                <a:spcPct val="90000"/>
              </a:lnSpc>
              <a:spcBef>
                <a:spcPts val="500"/>
              </a:spcBef>
              <a:spcAft>
                <a:spcPts val="0"/>
              </a:spcAft>
              <a:buClr>
                <a:schemeClr val="dk1"/>
              </a:buClr>
              <a:buSzPts val="2600"/>
              <a:buChar char="•"/>
            </a:pPr>
            <a:r>
              <a:rPr lang="en-US" sz="2600"/>
              <a:t>For example,</a:t>
            </a:r>
            <a:r>
              <a:rPr b="1" i="1" lang="en-US" sz="2600"/>
              <a:t> if San Jose is a domain name, it must be typed as San%20Jose</a:t>
            </a:r>
            <a:r>
              <a:rPr lang="en-US" sz="2600"/>
              <a:t> (20 is the hexadecimal ASCII code for a space).</a:t>
            </a:r>
            <a:endParaRPr sz="2600"/>
          </a:p>
          <a:p>
            <a:pPr indent="-63500" lvl="0" marL="228600" rtl="0" algn="l">
              <a:lnSpc>
                <a:spcPct val="90000"/>
              </a:lnSpc>
              <a:spcBef>
                <a:spcPts val="1000"/>
              </a:spcBef>
              <a:spcAft>
                <a:spcPts val="0"/>
              </a:spcAft>
              <a:buClr>
                <a:schemeClr val="dk1"/>
              </a:buClr>
              <a:buSzPts val="2600"/>
              <a:buNone/>
            </a:pPr>
            <a:r>
              <a:t/>
            </a:r>
            <a:endParaRPr sz="26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4"/>
          <p:cNvSpPr txBox="1"/>
          <p:nvPr>
            <p:ph type="title"/>
          </p:nvPr>
        </p:nvSpPr>
        <p:spPr>
          <a:xfrm>
            <a:off x="569891" y="365125"/>
            <a:ext cx="10783909" cy="13362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URL Paths:</a:t>
            </a:r>
            <a:endParaRPr/>
          </a:p>
        </p:txBody>
      </p:sp>
      <p:sp>
        <p:nvSpPr>
          <p:cNvPr id="540" name="Google Shape;540;p34"/>
          <p:cNvSpPr txBox="1"/>
          <p:nvPr>
            <p:ph idx="1" type="body"/>
          </p:nvPr>
        </p:nvSpPr>
        <p:spPr>
          <a:xfrm>
            <a:off x="516229" y="1825625"/>
            <a:ext cx="11513711"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The path to the document for the</a:t>
            </a:r>
            <a:r>
              <a:rPr b="1" lang="en-US" sz="2600"/>
              <a:t> HTTP protocol </a:t>
            </a:r>
            <a:r>
              <a:rPr lang="en-US" sz="2600"/>
              <a:t>is similar to a path to a file or directory in the file system of an operating system and is given by a sequence of directory names and a file name, all separated by whatever separator character the operating system uses.</a:t>
            </a:r>
            <a:endParaRPr sz="2600"/>
          </a:p>
          <a:p>
            <a:pPr indent="-228600" lvl="0" marL="228600" rtl="0" algn="l">
              <a:lnSpc>
                <a:spcPct val="90000"/>
              </a:lnSpc>
              <a:spcBef>
                <a:spcPts val="1000"/>
              </a:spcBef>
              <a:spcAft>
                <a:spcPts val="0"/>
              </a:spcAft>
              <a:buClr>
                <a:schemeClr val="dk1"/>
              </a:buClr>
              <a:buSzPts val="2600"/>
              <a:buChar char="•"/>
            </a:pPr>
            <a:r>
              <a:rPr lang="en-US" sz="2600"/>
              <a:t>For UNIX servers, the path is specified with </a:t>
            </a:r>
            <a:r>
              <a:rPr b="1" lang="en-US" sz="2600"/>
              <a:t>forward slashes</a:t>
            </a:r>
            <a:r>
              <a:rPr lang="en-US" sz="2600"/>
              <a:t>; for Windows servers, it is specified with </a:t>
            </a:r>
            <a:r>
              <a:rPr b="1" lang="en-US" sz="2600"/>
              <a:t>backward slashes</a:t>
            </a:r>
            <a:r>
              <a:rPr lang="en-US" sz="2600"/>
              <a:t>.</a:t>
            </a:r>
            <a:endParaRPr/>
          </a:p>
          <a:p>
            <a:pPr indent="-228600" lvl="0" marL="228600" rtl="0" algn="l">
              <a:lnSpc>
                <a:spcPct val="90000"/>
              </a:lnSpc>
              <a:spcBef>
                <a:spcPts val="1000"/>
              </a:spcBef>
              <a:spcAft>
                <a:spcPts val="0"/>
              </a:spcAft>
              <a:buClr>
                <a:schemeClr val="dk1"/>
              </a:buClr>
              <a:buSzPts val="2600"/>
              <a:buChar char="•"/>
            </a:pPr>
            <a:r>
              <a:rPr lang="en-US" sz="2600"/>
              <a:t>Most browsers allow the user to specify the separators incorrectly—for example, using forward slashes in a path to a document file on a Windows server, as in the following: http://www.gumboco.com/files/f99/storefront.html</a:t>
            </a:r>
            <a:endParaRPr sz="2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5"/>
          <p:cNvSpPr txBox="1"/>
          <p:nvPr>
            <p:ph type="title"/>
          </p:nvPr>
        </p:nvSpPr>
        <p:spPr>
          <a:xfrm>
            <a:off x="355243" y="365125"/>
            <a:ext cx="10998557" cy="13362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URL Paths:</a:t>
            </a:r>
            <a:endParaRPr/>
          </a:p>
        </p:txBody>
      </p:sp>
      <p:sp>
        <p:nvSpPr>
          <p:cNvPr id="546" name="Google Shape;546;p35"/>
          <p:cNvSpPr txBox="1"/>
          <p:nvPr>
            <p:ph idx="1" type="body"/>
          </p:nvPr>
        </p:nvSpPr>
        <p:spPr>
          <a:xfrm>
            <a:off x="237187" y="1825625"/>
            <a:ext cx="1185714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If the specified document is a directory rather than a single document, the directory’s name is followed immediately by a slash, as in the following: </a:t>
            </a:r>
            <a:r>
              <a:rPr lang="en-US" sz="2600" u="sng">
                <a:solidFill>
                  <a:schemeClr val="hlink"/>
                </a:solidFill>
                <a:hlinkClick r:id="rId3"/>
              </a:rPr>
              <a:t>http://www.gumboco.com/departments/</a:t>
            </a:r>
            <a:endParaRPr sz="2600"/>
          </a:p>
          <a:p>
            <a:pPr indent="-228600" lvl="0" marL="228600" rtl="0" algn="l">
              <a:lnSpc>
                <a:spcPct val="90000"/>
              </a:lnSpc>
              <a:spcBef>
                <a:spcPts val="1000"/>
              </a:spcBef>
              <a:spcAft>
                <a:spcPts val="0"/>
              </a:spcAft>
              <a:buClr>
                <a:schemeClr val="dk1"/>
              </a:buClr>
              <a:buSzPts val="2600"/>
              <a:buChar char="•"/>
            </a:pPr>
            <a:r>
              <a:rPr lang="en-US" sz="2600"/>
              <a:t>Sometimes a directory is specified (with the trailing slash) but its name is not given, as in the following example: </a:t>
            </a:r>
            <a:r>
              <a:rPr lang="en-US" sz="2600" u="sng">
                <a:solidFill>
                  <a:schemeClr val="hlink"/>
                </a:solidFill>
                <a:hlinkClick r:id="rId4"/>
              </a:rPr>
              <a:t>http://www.gumboco.com/</a:t>
            </a:r>
            <a:endParaRPr sz="2600"/>
          </a:p>
          <a:p>
            <a:pPr indent="-228600" lvl="0" marL="228600" rtl="0" algn="l">
              <a:lnSpc>
                <a:spcPct val="90000"/>
              </a:lnSpc>
              <a:spcBef>
                <a:spcPts val="1000"/>
              </a:spcBef>
              <a:spcAft>
                <a:spcPts val="0"/>
              </a:spcAft>
              <a:buClr>
                <a:schemeClr val="dk1"/>
              </a:buClr>
              <a:buSzPts val="2600"/>
              <a:buChar char="•"/>
            </a:pPr>
            <a:r>
              <a:rPr lang="en-US" sz="2600"/>
              <a:t>The server then searches at the </a:t>
            </a:r>
            <a:r>
              <a:rPr b="1" lang="en-US" sz="2600"/>
              <a:t>top level of the directory</a:t>
            </a:r>
            <a:r>
              <a:rPr lang="en-US" sz="2600"/>
              <a:t> in which </a:t>
            </a:r>
            <a:r>
              <a:rPr b="1" lang="en-US" sz="2600"/>
              <a:t>servable documents</a:t>
            </a:r>
            <a:r>
              <a:rPr lang="en-US" sz="2600"/>
              <a:t> are normally stored for something it recognizes as a home page.</a:t>
            </a:r>
            <a:endParaRPr sz="2600"/>
          </a:p>
          <a:p>
            <a:pPr indent="-228600" lvl="0" marL="228600" rtl="0" algn="l">
              <a:lnSpc>
                <a:spcPct val="90000"/>
              </a:lnSpc>
              <a:spcBef>
                <a:spcPts val="1000"/>
              </a:spcBef>
              <a:spcAft>
                <a:spcPts val="0"/>
              </a:spcAft>
              <a:buClr>
                <a:schemeClr val="dk1"/>
              </a:buClr>
              <a:buSzPts val="2600"/>
              <a:buChar char="•"/>
            </a:pPr>
            <a:r>
              <a:rPr lang="en-US" sz="2600"/>
              <a:t>By convention, this page is often a file named index.html.</a:t>
            </a:r>
            <a:endParaRPr sz="2600"/>
          </a:p>
          <a:p>
            <a:pPr indent="-63500" lvl="0" marL="228600" rtl="0" algn="l">
              <a:lnSpc>
                <a:spcPct val="90000"/>
              </a:lnSpc>
              <a:spcBef>
                <a:spcPts val="1000"/>
              </a:spcBef>
              <a:spcAft>
                <a:spcPts val="0"/>
              </a:spcAft>
              <a:buClr>
                <a:schemeClr val="dk1"/>
              </a:buClr>
              <a:buSzPts val="2600"/>
              <a:buNone/>
            </a:pPr>
            <a:r>
              <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36"/>
          <p:cNvSpPr/>
          <p:nvPr/>
        </p:nvSpPr>
        <p:spPr>
          <a:xfrm>
            <a:off x="0" y="-1"/>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2" name="Google Shape;552;p36"/>
          <p:cNvSpPr txBox="1"/>
          <p:nvPr>
            <p:ph type="title"/>
          </p:nvPr>
        </p:nvSpPr>
        <p:spPr>
          <a:xfrm>
            <a:off x="1579272" y="281379"/>
            <a:ext cx="9425278" cy="75349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700"/>
              <a:buFont typeface="Calibri"/>
              <a:buNone/>
            </a:pPr>
            <a:r>
              <a:rPr lang="en-US" sz="3700"/>
              <a:t>Multipurpose Internet Mail Extensions (MIME)</a:t>
            </a:r>
            <a:endParaRPr sz="3700"/>
          </a:p>
        </p:txBody>
      </p:sp>
      <p:pic>
        <p:nvPicPr>
          <p:cNvPr descr="Mailbox" id="553" name="Google Shape;553;p36"/>
          <p:cNvPicPr preferRelativeResize="0"/>
          <p:nvPr/>
        </p:nvPicPr>
        <p:blipFill rotWithShape="1">
          <a:blip r:embed="rId3">
            <a:alphaModFix/>
          </a:blip>
          <a:srcRect b="0" l="0" r="0" t="0"/>
          <a:stretch/>
        </p:blipFill>
        <p:spPr>
          <a:xfrm>
            <a:off x="536083" y="195520"/>
            <a:ext cx="749300" cy="749300"/>
          </a:xfrm>
          <a:prstGeom prst="rect">
            <a:avLst/>
          </a:prstGeom>
          <a:noFill/>
          <a:ln>
            <a:noFill/>
          </a:ln>
        </p:spPr>
      </p:pic>
      <p:sp>
        <p:nvSpPr>
          <p:cNvPr id="554" name="Google Shape;554;p36"/>
          <p:cNvSpPr txBox="1"/>
          <p:nvPr>
            <p:ph idx="1" type="body"/>
          </p:nvPr>
        </p:nvSpPr>
        <p:spPr>
          <a:xfrm>
            <a:off x="591088" y="1096583"/>
            <a:ext cx="11379376" cy="567117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600"/>
              <a:buChar char="•"/>
            </a:pPr>
            <a:r>
              <a:rPr b="1" i="1" lang="en-US" sz="2600"/>
              <a:t>Multipurpose Internet Mail Extensions (MIME)</a:t>
            </a:r>
            <a:r>
              <a:rPr lang="en-US" sz="2600"/>
              <a:t> is an internet standard that every browser  needs to determine the format of a document it receives from a Web server. </a:t>
            </a:r>
            <a:endParaRPr/>
          </a:p>
          <a:p>
            <a:pPr indent="-228600" lvl="0" marL="228600" rtl="0" algn="l">
              <a:lnSpc>
                <a:spcPct val="90000"/>
              </a:lnSpc>
              <a:spcBef>
                <a:spcPts val="1000"/>
              </a:spcBef>
              <a:spcAft>
                <a:spcPts val="0"/>
              </a:spcAft>
              <a:buClr>
                <a:schemeClr val="dk1"/>
              </a:buClr>
              <a:buSzPts val="2600"/>
              <a:buChar char="•"/>
            </a:pPr>
            <a:r>
              <a:rPr lang="en-US" sz="2600"/>
              <a:t>By knowing  the form of the document, the browser would be able to render it, because </a:t>
            </a:r>
            <a:r>
              <a:rPr b="1" i="1" lang="en-US" sz="2600"/>
              <a:t>different  document formats require different rendering tools</a:t>
            </a:r>
            <a:r>
              <a:rPr lang="en-US" sz="2600"/>
              <a:t>.</a:t>
            </a:r>
            <a:endParaRPr sz="2600"/>
          </a:p>
          <a:p>
            <a:pPr indent="-228600" lvl="0" marL="228600" rtl="0" algn="l">
              <a:lnSpc>
                <a:spcPct val="90000"/>
              </a:lnSpc>
              <a:spcBef>
                <a:spcPts val="1000"/>
              </a:spcBef>
              <a:spcAft>
                <a:spcPts val="0"/>
              </a:spcAft>
              <a:buClr>
                <a:schemeClr val="dk1"/>
              </a:buClr>
              <a:buSzPts val="2600"/>
              <a:buChar char="•"/>
            </a:pPr>
            <a:r>
              <a:rPr lang="en-US" sz="2600"/>
              <a:t>Although </a:t>
            </a:r>
            <a:r>
              <a:rPr b="1" i="1" lang="en-US" sz="2600"/>
              <a:t>MIME </a:t>
            </a:r>
            <a:r>
              <a:rPr lang="en-US" sz="2600"/>
              <a:t>was designed mainly to specify the format of different kinds of documents (like- text, video data or sound data) to be sent via Internet mail, but MIME standards are also important in World Wide Web to specify document types transmitted.</a:t>
            </a:r>
            <a:endParaRPr sz="2600"/>
          </a:p>
          <a:p>
            <a:pPr indent="-228600" lvl="0" marL="228600" rtl="0" algn="l">
              <a:lnSpc>
                <a:spcPct val="90000"/>
              </a:lnSpc>
              <a:spcBef>
                <a:spcPts val="1000"/>
              </a:spcBef>
              <a:spcAft>
                <a:spcPts val="0"/>
              </a:spcAft>
              <a:buClr>
                <a:schemeClr val="dk1"/>
              </a:buClr>
              <a:buSzPts val="2600"/>
              <a:buChar char="•"/>
            </a:pPr>
            <a:r>
              <a:rPr lang="en-US" sz="2600"/>
              <a:t>A Web server attaches a MIME format specification</a:t>
            </a:r>
            <a:r>
              <a:rPr b="1" i="1" lang="en-US" sz="2600"/>
              <a:t> (i.e. MIME header) </a:t>
            </a:r>
            <a:r>
              <a:rPr lang="en-US" sz="2600"/>
              <a:t>at the beginning of the document that it is to provide to a browser.</a:t>
            </a:r>
            <a:endParaRPr/>
          </a:p>
          <a:p>
            <a:pPr indent="-228600" lvl="0" marL="228600" rtl="0" algn="l">
              <a:lnSpc>
                <a:spcPct val="90000"/>
              </a:lnSpc>
              <a:spcBef>
                <a:spcPts val="1000"/>
              </a:spcBef>
              <a:spcAft>
                <a:spcPts val="0"/>
              </a:spcAft>
              <a:buClr>
                <a:schemeClr val="dk1"/>
              </a:buClr>
              <a:buSzPts val="2600"/>
              <a:buChar char="•"/>
            </a:pPr>
            <a:r>
              <a:rPr lang="en-US" sz="2600"/>
              <a:t>When the </a:t>
            </a:r>
            <a:r>
              <a:rPr b="1" i="1" lang="en-US" sz="2600"/>
              <a:t>Web Client (i.e. browser)</a:t>
            </a:r>
            <a:r>
              <a:rPr lang="en-US" sz="2600"/>
              <a:t> receives the document from the Web Server, it uses the included MIME format specification to determine what to do with the document.</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8" name="Shape 558"/>
        <p:cNvGrpSpPr/>
        <p:nvPr/>
      </p:nvGrpSpPr>
      <p:grpSpPr>
        <a:xfrm>
          <a:off x="0" y="0"/>
          <a:ext cx="0" cy="0"/>
          <a:chOff x="0" y="0"/>
          <a:chExt cx="0" cy="0"/>
        </a:xfrm>
      </p:grpSpPr>
      <p:sp>
        <p:nvSpPr>
          <p:cNvPr id="559" name="Google Shape;559;p37"/>
          <p:cNvSpPr/>
          <p:nvPr/>
        </p:nvSpPr>
        <p:spPr>
          <a:xfrm>
            <a:off x="0" y="-1"/>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0" name="Google Shape;560;p37"/>
          <p:cNvSpPr txBox="1"/>
          <p:nvPr>
            <p:ph idx="1" type="body"/>
          </p:nvPr>
        </p:nvSpPr>
        <p:spPr>
          <a:xfrm>
            <a:off x="322779" y="259457"/>
            <a:ext cx="11647685" cy="6358047"/>
          </a:xfrm>
          <a:prstGeom prst="rect">
            <a:avLst/>
          </a:prstGeom>
          <a:noFill/>
          <a:ln>
            <a:noFill/>
          </a:ln>
        </p:spPr>
        <p:txBody>
          <a:bodyPr anchorCtr="0" anchor="t" bIns="45700" lIns="91425" spcFirstLastPara="1" rIns="91425" wrap="square" tIns="45700">
            <a:noAutofit/>
          </a:bodyPr>
          <a:lstStyle/>
          <a:p>
            <a:pPr indent="-63500" lvl="0" marL="228600" rtl="0" algn="l">
              <a:lnSpc>
                <a:spcPct val="90000"/>
              </a:lnSpc>
              <a:spcBef>
                <a:spcPts val="0"/>
              </a:spcBef>
              <a:spcAft>
                <a:spcPts val="0"/>
              </a:spcAft>
              <a:buClr>
                <a:schemeClr val="dk1"/>
              </a:buClr>
              <a:buSzPts val="2600"/>
              <a:buNone/>
            </a:pPr>
            <a:r>
              <a:t/>
            </a:r>
            <a:endParaRPr sz="2600"/>
          </a:p>
          <a:p>
            <a:pPr indent="-228600" lvl="0" marL="228600" rtl="0" algn="l">
              <a:lnSpc>
                <a:spcPct val="90000"/>
              </a:lnSpc>
              <a:spcBef>
                <a:spcPts val="1000"/>
              </a:spcBef>
              <a:spcAft>
                <a:spcPts val="0"/>
              </a:spcAft>
              <a:buClr>
                <a:schemeClr val="dk1"/>
              </a:buClr>
              <a:buSzPts val="2600"/>
              <a:buChar char="•"/>
            </a:pPr>
            <a:r>
              <a:rPr lang="en-US" sz="2600"/>
              <a:t>For example- </a:t>
            </a:r>
            <a:r>
              <a:rPr b="1" i="1" lang="en-US" sz="2600"/>
              <a:t>if the content is text</a:t>
            </a:r>
            <a:r>
              <a:rPr lang="en-US" sz="2600"/>
              <a:t>, the MIME code tells the browser that it is text and also indicates particular kind of text it is. </a:t>
            </a:r>
            <a:r>
              <a:rPr b="1" i="1" lang="en-US" sz="2600"/>
              <a:t>If the content is sound,</a:t>
            </a:r>
            <a:r>
              <a:rPr lang="en-US" sz="2600"/>
              <a:t> the MIME code tells the browser that it is sound and gives the particular representation of sound so that the browser can choose a program to which it has access to produce the transmitted sound.</a:t>
            </a:r>
            <a:endParaRPr sz="2600"/>
          </a:p>
          <a:p>
            <a:pPr indent="-228600" lvl="0" marL="228600" rtl="0" algn="l">
              <a:lnSpc>
                <a:spcPct val="90000"/>
              </a:lnSpc>
              <a:spcBef>
                <a:spcPts val="1000"/>
              </a:spcBef>
              <a:spcAft>
                <a:spcPts val="0"/>
              </a:spcAft>
              <a:buClr>
                <a:schemeClr val="dk1"/>
              </a:buClr>
              <a:buSzPts val="2600"/>
              <a:buChar char="•"/>
            </a:pPr>
            <a:r>
              <a:rPr lang="en-US" sz="2600"/>
              <a:t>A list of </a:t>
            </a:r>
            <a:r>
              <a:rPr b="1" i="1" lang="en-US" sz="2600"/>
              <a:t>MIME specifications</a:t>
            </a:r>
            <a:r>
              <a:rPr lang="en-US" sz="2600"/>
              <a:t> is stored in the configuration files of every Web server.</a:t>
            </a:r>
            <a:endParaRPr sz="2600"/>
          </a:p>
          <a:p>
            <a:pPr indent="-228600" lvl="0" marL="228600" rtl="0" algn="l">
              <a:lnSpc>
                <a:spcPct val="90000"/>
              </a:lnSpc>
              <a:spcBef>
                <a:spcPts val="1000"/>
              </a:spcBef>
              <a:spcAft>
                <a:spcPts val="0"/>
              </a:spcAft>
              <a:buClr>
                <a:schemeClr val="dk1"/>
              </a:buClr>
              <a:buSzPts val="2600"/>
              <a:buChar char="•"/>
            </a:pPr>
            <a:r>
              <a:rPr lang="en-US" sz="2600"/>
              <a:t>Servers determine the type of a document by using the filename’s extension as the key into a table of types.</a:t>
            </a:r>
            <a:endParaRPr/>
          </a:p>
          <a:p>
            <a:pPr indent="-228600" lvl="0" marL="228600" rtl="0" algn="l">
              <a:lnSpc>
                <a:spcPct val="90000"/>
              </a:lnSpc>
              <a:spcBef>
                <a:spcPts val="1000"/>
              </a:spcBef>
              <a:spcAft>
                <a:spcPts val="0"/>
              </a:spcAft>
              <a:buClr>
                <a:schemeClr val="dk1"/>
              </a:buClr>
              <a:buSzPts val="2600"/>
              <a:buChar char="•"/>
            </a:pPr>
            <a:r>
              <a:rPr lang="en-US" sz="2600"/>
              <a:t>For example, </a:t>
            </a:r>
            <a:r>
              <a:rPr b="1" i="1" lang="en-US" sz="2600"/>
              <a:t>the extension .html </a:t>
            </a:r>
            <a:r>
              <a:rPr lang="en-US" sz="2600"/>
              <a:t>tells the server that is should attach text/html to the document before sending it to the requesting browser.</a:t>
            </a:r>
            <a:endParaRPr/>
          </a:p>
          <a:p>
            <a:pPr indent="-228600" lvl="0" marL="228600" rtl="0" algn="l">
              <a:lnSpc>
                <a:spcPct val="90000"/>
              </a:lnSpc>
              <a:spcBef>
                <a:spcPts val="1000"/>
              </a:spcBef>
              <a:spcAft>
                <a:spcPts val="0"/>
              </a:spcAft>
              <a:buClr>
                <a:schemeClr val="dk1"/>
              </a:buClr>
              <a:buSzPts val="2600"/>
              <a:buChar char="•"/>
            </a:pPr>
            <a:r>
              <a:rPr b="1" i="1" lang="en-US" sz="2600"/>
              <a:t>Browser also maintain conversion table for looking up the type of a document by its file name extension. However, this table is used only when the server does not specify a MIME type.</a:t>
            </a:r>
            <a:endParaRPr b="1" i="1"/>
          </a:p>
          <a:p>
            <a:pPr indent="-63500" lvl="0" marL="228600" rtl="0" algn="l">
              <a:lnSpc>
                <a:spcPct val="90000"/>
              </a:lnSpc>
              <a:spcBef>
                <a:spcPts val="1000"/>
              </a:spcBef>
              <a:spcAft>
                <a:spcPts val="0"/>
              </a:spcAft>
              <a:buClr>
                <a:schemeClr val="dk1"/>
              </a:buClr>
              <a:buSzPts val="2600"/>
              <a:buNone/>
            </a:pPr>
            <a:r>
              <a:t/>
            </a:r>
            <a:endParaRPr sz="2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4" name="Shape 564"/>
        <p:cNvGrpSpPr/>
        <p:nvPr/>
      </p:nvGrpSpPr>
      <p:grpSpPr>
        <a:xfrm>
          <a:off x="0" y="0"/>
          <a:ext cx="0" cy="0"/>
          <a:chOff x="0" y="0"/>
          <a:chExt cx="0" cy="0"/>
        </a:xfrm>
      </p:grpSpPr>
      <p:sp>
        <p:nvSpPr>
          <p:cNvPr id="565" name="Google Shape;565;p38"/>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iagram&#10;&#10;Description automatically generated" id="566" name="Google Shape;566;p38"/>
          <p:cNvPicPr preferRelativeResize="0"/>
          <p:nvPr>
            <p:ph idx="1" type="body"/>
          </p:nvPr>
        </p:nvPicPr>
        <p:blipFill rotWithShape="1">
          <a:blip r:embed="rId3">
            <a:alphaModFix/>
          </a:blip>
          <a:srcRect b="0" l="0" r="0" t="19"/>
          <a:stretch/>
        </p:blipFill>
        <p:spPr>
          <a:xfrm>
            <a:off x="450780" y="312521"/>
            <a:ext cx="11065079" cy="622350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0" name="Shape 570"/>
        <p:cNvGrpSpPr/>
        <p:nvPr/>
      </p:nvGrpSpPr>
      <p:grpSpPr>
        <a:xfrm>
          <a:off x="0" y="0"/>
          <a:ext cx="0" cy="0"/>
          <a:chOff x="0" y="0"/>
          <a:chExt cx="0" cy="0"/>
        </a:xfrm>
      </p:grpSpPr>
      <p:sp>
        <p:nvSpPr>
          <p:cNvPr id="571" name="Google Shape;571;p39"/>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Table&#10;&#10;Description automatically generated" id="572" name="Google Shape;572;p39"/>
          <p:cNvPicPr preferRelativeResize="0"/>
          <p:nvPr>
            <p:ph idx="1" type="body"/>
          </p:nvPr>
        </p:nvPicPr>
        <p:blipFill rotWithShape="1">
          <a:blip r:embed="rId3">
            <a:alphaModFix/>
          </a:blip>
          <a:srcRect b="6844" l="0" r="0" t="0"/>
          <a:stretch/>
        </p:blipFill>
        <p:spPr>
          <a:xfrm>
            <a:off x="1471410" y="1164448"/>
            <a:ext cx="9013067" cy="46149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Mobile device with apps" id="261" name="Google Shape;261;p4"/>
          <p:cNvPicPr preferRelativeResize="0"/>
          <p:nvPr/>
        </p:nvPicPr>
        <p:blipFill rotWithShape="1">
          <a:blip r:embed="rId3">
            <a:alphaModFix/>
          </a:blip>
          <a:srcRect b="-2" l="0" r="-2" t="0"/>
          <a:stretch/>
        </p:blipFill>
        <p:spPr>
          <a:xfrm>
            <a:off x="1" y="1"/>
            <a:ext cx="12192000" cy="6857999"/>
          </a:xfrm>
          <a:prstGeom prst="rect">
            <a:avLst/>
          </a:prstGeom>
          <a:noFill/>
          <a:ln>
            <a:noFill/>
          </a:ln>
        </p:spPr>
      </p:pic>
      <p:sp>
        <p:nvSpPr>
          <p:cNvPr id="262" name="Google Shape;262;p4"/>
          <p:cNvSpPr/>
          <p:nvPr/>
        </p:nvSpPr>
        <p:spPr>
          <a:xfrm>
            <a:off x="723899" y="609600"/>
            <a:ext cx="5372101" cy="5513767"/>
          </a:xfrm>
          <a:custGeom>
            <a:rect b="b" l="l" r="r" t="t"/>
            <a:pathLst>
              <a:path extrusionOk="0" h="5513767" w="5372101">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chemeClr val="lt1"/>
          </a:solidFill>
          <a:ln>
            <a:noFill/>
          </a:ln>
          <a:effectLst>
            <a:outerShdw blurRad="25400" rotWithShape="0" algn="tl" dir="3000000" dist="12700">
              <a:srgbClr val="000000">
                <a:alpha val="2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3" name="Google Shape;263;p4"/>
          <p:cNvSpPr txBox="1"/>
          <p:nvPr>
            <p:ph type="title"/>
          </p:nvPr>
        </p:nvSpPr>
        <p:spPr>
          <a:xfrm>
            <a:off x="1037809" y="835238"/>
            <a:ext cx="4775162" cy="77056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alibri"/>
              <a:buNone/>
            </a:pPr>
            <a:r>
              <a:rPr b="1" lang="en-US" sz="3600"/>
              <a:t>Internet</a:t>
            </a:r>
            <a:endParaRPr b="1" sz="3600"/>
          </a:p>
        </p:txBody>
      </p:sp>
      <p:sp>
        <p:nvSpPr>
          <p:cNvPr id="264" name="Google Shape;264;p4"/>
          <p:cNvSpPr/>
          <p:nvPr/>
        </p:nvSpPr>
        <p:spPr>
          <a:xfrm>
            <a:off x="2564666" y="399531"/>
            <a:ext cx="1707751" cy="428984"/>
          </a:xfrm>
          <a:custGeom>
            <a:rect b="b" l="l" r="r" t="t"/>
            <a:pathLst>
              <a:path extrusionOk="0" h="594531" w="2201784">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5" name="Google Shape;265;p4"/>
          <p:cNvSpPr txBox="1"/>
          <p:nvPr>
            <p:ph idx="1" type="body"/>
          </p:nvPr>
        </p:nvSpPr>
        <p:spPr>
          <a:xfrm>
            <a:off x="727826" y="1542162"/>
            <a:ext cx="5435092" cy="4243623"/>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t>Basically, Internet is a huge collection of computers and other devices connected in a communications network. </a:t>
            </a:r>
            <a:endParaRPr sz="2000"/>
          </a:p>
          <a:p>
            <a:pPr indent="-228600" lvl="0" marL="228600" rtl="0" algn="l">
              <a:lnSpc>
                <a:spcPct val="90000"/>
              </a:lnSpc>
              <a:spcBef>
                <a:spcPts val="1000"/>
              </a:spcBef>
              <a:spcAft>
                <a:spcPts val="0"/>
              </a:spcAft>
              <a:buClr>
                <a:schemeClr val="dk1"/>
              </a:buClr>
              <a:buSzPts val="2000"/>
              <a:buChar char="•"/>
            </a:pPr>
            <a:r>
              <a:rPr lang="en-US" sz="2000"/>
              <a:t>The computers and other devices connected in computer network may be of various size, configuration and manufacturer.</a:t>
            </a:r>
            <a:endParaRPr sz="2000"/>
          </a:p>
          <a:p>
            <a:pPr indent="-228600" lvl="0" marL="228600" rtl="0" algn="l">
              <a:lnSpc>
                <a:spcPct val="90000"/>
              </a:lnSpc>
              <a:spcBef>
                <a:spcPts val="1000"/>
              </a:spcBef>
              <a:spcAft>
                <a:spcPts val="0"/>
              </a:spcAft>
              <a:buClr>
                <a:schemeClr val="dk1"/>
              </a:buClr>
              <a:buSzPts val="2000"/>
              <a:buChar char="•"/>
            </a:pPr>
            <a:r>
              <a:rPr lang="en-US" sz="2000"/>
              <a:t>These diverse devices and computers communicate with each other with the help of low-level protocol: </a:t>
            </a:r>
            <a:r>
              <a:rPr b="1" lang="en-US" sz="2000"/>
              <a:t>the TCP (Transmission Control Protocol).</a:t>
            </a:r>
            <a:endParaRPr/>
          </a:p>
          <a:p>
            <a:pPr indent="-228600" lvl="0" marL="228600" rtl="0" algn="l">
              <a:lnSpc>
                <a:spcPct val="90000"/>
              </a:lnSpc>
              <a:spcBef>
                <a:spcPts val="1000"/>
              </a:spcBef>
              <a:spcAft>
                <a:spcPts val="0"/>
              </a:spcAft>
              <a:buClr>
                <a:schemeClr val="dk1"/>
              </a:buClr>
              <a:buSzPts val="2000"/>
              <a:buChar char="•"/>
            </a:pPr>
            <a:r>
              <a:rPr lang="en-US" sz="2000"/>
              <a:t>All other higher-level protocol runs on top of </a:t>
            </a:r>
            <a:r>
              <a:rPr b="1" lang="en-US" sz="2000"/>
              <a:t>TCP</a:t>
            </a:r>
            <a:endParaRPr b="1" sz="2000"/>
          </a:p>
          <a:p>
            <a:pPr indent="-101600" lvl="0" marL="228600" rtl="0" algn="l">
              <a:lnSpc>
                <a:spcPct val="90000"/>
              </a:lnSpc>
              <a:spcBef>
                <a:spcPts val="1000"/>
              </a:spcBef>
              <a:spcAft>
                <a:spcPts val="0"/>
              </a:spcAft>
              <a:buClr>
                <a:schemeClr val="dk1"/>
              </a:buClr>
              <a:buSzPts val="2000"/>
              <a:buNone/>
            </a:pPr>
            <a:r>
              <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0"/>
          <p:cNvSpPr txBox="1"/>
          <p:nvPr>
            <p:ph type="title"/>
          </p:nvPr>
        </p:nvSpPr>
        <p:spPr>
          <a:xfrm>
            <a:off x="838200" y="150478"/>
            <a:ext cx="10515600" cy="93919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MIME Headers</a:t>
            </a:r>
            <a:endParaRPr/>
          </a:p>
        </p:txBody>
      </p:sp>
      <p:sp>
        <p:nvSpPr>
          <p:cNvPr id="578" name="Google Shape;578;p40"/>
          <p:cNvSpPr txBox="1"/>
          <p:nvPr>
            <p:ph idx="1" type="body"/>
          </p:nvPr>
        </p:nvSpPr>
        <p:spPr>
          <a:xfrm>
            <a:off x="838200" y="1181682"/>
            <a:ext cx="10515600" cy="49952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There are different types of MIME headers which are explained as below:</a:t>
            </a:r>
            <a:endParaRPr/>
          </a:p>
          <a:p>
            <a:pPr indent="-228600" lvl="0" marL="228600" rtl="0" algn="l">
              <a:lnSpc>
                <a:spcPct val="90000"/>
              </a:lnSpc>
              <a:spcBef>
                <a:spcPts val="1000"/>
              </a:spcBef>
              <a:spcAft>
                <a:spcPts val="0"/>
              </a:spcAft>
              <a:buClr>
                <a:schemeClr val="dk1"/>
              </a:buClr>
              <a:buSzPts val="2800"/>
              <a:buChar char="•"/>
            </a:pPr>
            <a:r>
              <a:rPr b="1" i="1" lang="en-US"/>
              <a:t>MIME- Version</a:t>
            </a:r>
            <a:endParaRPr b="1" i="1"/>
          </a:p>
          <a:p>
            <a:pPr indent="-228600" lvl="1" marL="685800" rtl="0" algn="l">
              <a:lnSpc>
                <a:spcPct val="90000"/>
              </a:lnSpc>
              <a:spcBef>
                <a:spcPts val="500"/>
              </a:spcBef>
              <a:spcAft>
                <a:spcPts val="0"/>
              </a:spcAft>
              <a:buClr>
                <a:schemeClr val="dk1"/>
              </a:buClr>
              <a:buSzPts val="2400"/>
              <a:buChar char="•"/>
            </a:pPr>
            <a:r>
              <a:rPr lang="en-US"/>
              <a:t>Describes the version of the MIME message format</a:t>
            </a:r>
            <a:endParaRPr/>
          </a:p>
          <a:p>
            <a:pPr indent="-228600" lvl="1" marL="685800" rtl="0" algn="l">
              <a:lnSpc>
                <a:spcPct val="90000"/>
              </a:lnSpc>
              <a:spcBef>
                <a:spcPts val="500"/>
              </a:spcBef>
              <a:spcAft>
                <a:spcPts val="0"/>
              </a:spcAft>
              <a:buClr>
                <a:schemeClr val="dk1"/>
              </a:buClr>
              <a:buSzPts val="2400"/>
              <a:buChar char="•"/>
            </a:pPr>
            <a:r>
              <a:rPr lang="en-US"/>
              <a:t>E.g. MIME- Version: 1.0</a:t>
            </a:r>
            <a:endParaRPr/>
          </a:p>
          <a:p>
            <a:pPr indent="-228600" lvl="0" marL="228600" rtl="0" algn="l">
              <a:lnSpc>
                <a:spcPct val="90000"/>
              </a:lnSpc>
              <a:spcBef>
                <a:spcPts val="1000"/>
              </a:spcBef>
              <a:spcAft>
                <a:spcPts val="0"/>
              </a:spcAft>
              <a:buClr>
                <a:schemeClr val="dk1"/>
              </a:buClr>
              <a:buSzPts val="2800"/>
              <a:buChar char="•"/>
            </a:pPr>
            <a:r>
              <a:rPr b="1" i="1" lang="en-US"/>
              <a:t>Content- Type</a:t>
            </a:r>
            <a:endParaRPr b="1" i="1"/>
          </a:p>
          <a:p>
            <a:pPr indent="-228600" lvl="1" marL="685800" rtl="0" algn="l">
              <a:lnSpc>
                <a:spcPct val="90000"/>
              </a:lnSpc>
              <a:spcBef>
                <a:spcPts val="500"/>
              </a:spcBef>
              <a:spcAft>
                <a:spcPts val="0"/>
              </a:spcAft>
              <a:buClr>
                <a:schemeClr val="dk1"/>
              </a:buClr>
              <a:buSzPts val="2400"/>
              <a:buChar char="•"/>
            </a:pPr>
            <a:r>
              <a:rPr lang="en-US"/>
              <a:t>Describes the MIME content type and subtype</a:t>
            </a:r>
            <a:endParaRPr/>
          </a:p>
          <a:p>
            <a:pPr indent="-228600" lvl="1" marL="685800" rtl="0" algn="l">
              <a:lnSpc>
                <a:spcPct val="90000"/>
              </a:lnSpc>
              <a:spcBef>
                <a:spcPts val="500"/>
              </a:spcBef>
              <a:spcAft>
                <a:spcPts val="0"/>
              </a:spcAft>
              <a:buClr>
                <a:schemeClr val="dk1"/>
              </a:buClr>
              <a:buSzPts val="2400"/>
              <a:buChar char="•"/>
            </a:pPr>
            <a:r>
              <a:rPr lang="en-US"/>
              <a:t>Format: type/subtype, e.g. text/plain, image/jpeg, etc</a:t>
            </a:r>
            <a:endParaRPr/>
          </a:p>
        </p:txBody>
      </p:sp>
      <p:pic>
        <p:nvPicPr>
          <p:cNvPr descr="Table&#10;&#10;Description automatically generated" id="579" name="Google Shape;579;p40"/>
          <p:cNvPicPr preferRelativeResize="0"/>
          <p:nvPr/>
        </p:nvPicPr>
        <p:blipFill rotWithShape="1">
          <a:blip r:embed="rId3">
            <a:alphaModFix/>
          </a:blip>
          <a:srcRect b="0" l="0" r="0" t="0"/>
          <a:stretch/>
        </p:blipFill>
        <p:spPr>
          <a:xfrm>
            <a:off x="1451020" y="4854714"/>
            <a:ext cx="9289960" cy="193522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1"/>
          <p:cNvSpPr txBox="1"/>
          <p:nvPr>
            <p:ph type="title"/>
          </p:nvPr>
        </p:nvSpPr>
        <p:spPr>
          <a:xfrm>
            <a:off x="838200" y="150478"/>
            <a:ext cx="10515600" cy="93919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MIME Headers</a:t>
            </a:r>
            <a:endParaRPr/>
          </a:p>
        </p:txBody>
      </p:sp>
      <p:sp>
        <p:nvSpPr>
          <p:cNvPr id="585" name="Google Shape;585;p41"/>
          <p:cNvSpPr txBox="1"/>
          <p:nvPr>
            <p:ph idx="1" type="body"/>
          </p:nvPr>
        </p:nvSpPr>
        <p:spPr>
          <a:xfrm>
            <a:off x="838200" y="1342668"/>
            <a:ext cx="10515600" cy="483429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b="1" i="1" lang="en-US" sz="2600"/>
              <a:t>Content-Transfer- Encoding</a:t>
            </a:r>
            <a:endParaRPr b="1" i="1" sz="2600"/>
          </a:p>
          <a:p>
            <a:pPr indent="-228600" lvl="1" marL="685800" rtl="0" algn="l">
              <a:lnSpc>
                <a:spcPct val="90000"/>
              </a:lnSpc>
              <a:spcBef>
                <a:spcPts val="500"/>
              </a:spcBef>
              <a:spcAft>
                <a:spcPts val="0"/>
              </a:spcAft>
              <a:buClr>
                <a:schemeClr val="dk1"/>
              </a:buClr>
              <a:buSzPts val="2600"/>
              <a:buChar char="•"/>
            </a:pPr>
            <a:r>
              <a:rPr lang="en-US" sz="2600"/>
              <a:t> Indicates the encoding method used to transform the document into required bit format for transport</a:t>
            </a:r>
            <a:endParaRPr/>
          </a:p>
          <a:p>
            <a:pPr indent="-228600" lvl="1" marL="685800" rtl="0" algn="l">
              <a:lnSpc>
                <a:spcPct val="90000"/>
              </a:lnSpc>
              <a:spcBef>
                <a:spcPts val="500"/>
              </a:spcBef>
              <a:spcAft>
                <a:spcPts val="0"/>
              </a:spcAft>
              <a:buClr>
                <a:schemeClr val="dk1"/>
              </a:buClr>
              <a:buSzPts val="2600"/>
              <a:buChar char="•"/>
            </a:pPr>
            <a:r>
              <a:rPr lang="en-US" sz="2600"/>
              <a:t>E.g. 7-bit, 8-bit, BASE64, Binary, X-token</a:t>
            </a:r>
            <a:endParaRPr/>
          </a:p>
          <a:p>
            <a:pPr indent="-228600" lvl="0" marL="228600" rtl="0" algn="l">
              <a:lnSpc>
                <a:spcPct val="90000"/>
              </a:lnSpc>
              <a:spcBef>
                <a:spcPts val="1000"/>
              </a:spcBef>
              <a:spcAft>
                <a:spcPts val="0"/>
              </a:spcAft>
              <a:buClr>
                <a:schemeClr val="dk1"/>
              </a:buClr>
              <a:buSzPts val="2600"/>
              <a:buChar char="•"/>
            </a:pPr>
            <a:r>
              <a:rPr b="1" i="1" lang="en-US" sz="2600"/>
              <a:t>Content-ID</a:t>
            </a:r>
            <a:endParaRPr b="1" i="1" sz="2600"/>
          </a:p>
          <a:p>
            <a:pPr indent="-228600" lvl="1" marL="685800" rtl="0" algn="l">
              <a:lnSpc>
                <a:spcPct val="90000"/>
              </a:lnSpc>
              <a:spcBef>
                <a:spcPts val="500"/>
              </a:spcBef>
              <a:spcAft>
                <a:spcPts val="0"/>
              </a:spcAft>
              <a:buClr>
                <a:schemeClr val="dk1"/>
              </a:buClr>
              <a:buSzPts val="2600"/>
              <a:buChar char="•"/>
            </a:pPr>
            <a:r>
              <a:rPr lang="en-US" sz="2600"/>
              <a:t>Allows a body of information to refer to another.</a:t>
            </a:r>
            <a:endParaRPr sz="2600"/>
          </a:p>
          <a:p>
            <a:pPr indent="-228600" lvl="0" marL="228600" rtl="0" algn="l">
              <a:lnSpc>
                <a:spcPct val="90000"/>
              </a:lnSpc>
              <a:spcBef>
                <a:spcPts val="1000"/>
              </a:spcBef>
              <a:spcAft>
                <a:spcPts val="0"/>
              </a:spcAft>
              <a:buClr>
                <a:schemeClr val="dk1"/>
              </a:buClr>
              <a:buSzPts val="2600"/>
              <a:buChar char="•"/>
            </a:pPr>
            <a:r>
              <a:rPr b="1" i="1" lang="en-US" sz="2600"/>
              <a:t>Content- Description</a:t>
            </a:r>
            <a:endParaRPr b="1" sz="2600"/>
          </a:p>
          <a:p>
            <a:pPr indent="-228600" lvl="1" marL="685800" rtl="0" algn="l">
              <a:lnSpc>
                <a:spcPct val="90000"/>
              </a:lnSpc>
              <a:spcBef>
                <a:spcPts val="500"/>
              </a:spcBef>
              <a:spcAft>
                <a:spcPts val="0"/>
              </a:spcAft>
              <a:buClr>
                <a:schemeClr val="dk1"/>
              </a:buClr>
              <a:buSzPts val="2600"/>
              <a:buChar char="•"/>
            </a:pPr>
            <a:r>
              <a:rPr lang="en-US" sz="2600"/>
              <a:t>Possible description for a body of information.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9" name="Shape 589"/>
        <p:cNvGrpSpPr/>
        <p:nvPr/>
      </p:nvGrpSpPr>
      <p:grpSpPr>
        <a:xfrm>
          <a:off x="0" y="0"/>
          <a:ext cx="0" cy="0"/>
          <a:chOff x="0" y="0"/>
          <a:chExt cx="0" cy="0"/>
        </a:xfrm>
      </p:grpSpPr>
      <p:sp>
        <p:nvSpPr>
          <p:cNvPr id="590" name="Google Shape;590;p42"/>
          <p:cNvSpPr/>
          <p:nvPr/>
        </p:nvSpPr>
        <p:spPr>
          <a:xfrm>
            <a:off x="0" y="0"/>
            <a:ext cx="12192000" cy="68579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Ships at sea" id="591" name="Google Shape;591;p42"/>
          <p:cNvPicPr preferRelativeResize="0"/>
          <p:nvPr/>
        </p:nvPicPr>
        <p:blipFill rotWithShape="1">
          <a:blip r:embed="rId3">
            <a:alphaModFix amt="50000"/>
          </a:blip>
          <a:srcRect b="7832" l="0" r="-2" t="7892"/>
          <a:stretch/>
        </p:blipFill>
        <p:spPr>
          <a:xfrm>
            <a:off x="20" y="1"/>
            <a:ext cx="12191980" cy="6857999"/>
          </a:xfrm>
          <a:prstGeom prst="rect">
            <a:avLst/>
          </a:prstGeom>
          <a:noFill/>
          <a:ln>
            <a:noFill/>
          </a:ln>
        </p:spPr>
      </p:pic>
      <p:sp>
        <p:nvSpPr>
          <p:cNvPr id="592" name="Google Shape;592;p42"/>
          <p:cNvSpPr txBox="1"/>
          <p:nvPr>
            <p:ph type="title"/>
          </p:nvPr>
        </p:nvSpPr>
        <p:spPr>
          <a:xfrm>
            <a:off x="1524000" y="1122362"/>
            <a:ext cx="9144000" cy="290051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6000"/>
              <a:buFont typeface="Calibri"/>
              <a:buNone/>
            </a:pPr>
            <a:r>
              <a:rPr lang="en-US" sz="6000">
                <a:solidFill>
                  <a:srgbClr val="FFFFFF"/>
                </a:solidFill>
              </a:rPr>
              <a:t>Overview of different Protocols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Hypertext Transfer Protocol (HTTP)</a:t>
            </a:r>
            <a:endParaRPr/>
          </a:p>
        </p:txBody>
      </p:sp>
      <p:grpSp>
        <p:nvGrpSpPr>
          <p:cNvPr id="598" name="Google Shape;598;p43"/>
          <p:cNvGrpSpPr/>
          <p:nvPr/>
        </p:nvGrpSpPr>
        <p:grpSpPr>
          <a:xfrm>
            <a:off x="441101" y="1700554"/>
            <a:ext cx="11309796" cy="4751731"/>
            <a:chOff x="0" y="3718"/>
            <a:chExt cx="11309796" cy="4751731"/>
          </a:xfrm>
        </p:grpSpPr>
        <p:sp>
          <p:nvSpPr>
            <p:cNvPr id="599" name="Google Shape;599;p43"/>
            <p:cNvSpPr/>
            <p:nvPr/>
          </p:nvSpPr>
          <p:spPr>
            <a:xfrm>
              <a:off x="0" y="3718"/>
              <a:ext cx="11309796" cy="791955"/>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239566" y="181908"/>
              <a:ext cx="435575" cy="435575"/>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914708" y="3718"/>
              <a:ext cx="10395087" cy="79195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txBox="1"/>
            <p:nvPr/>
          </p:nvSpPr>
          <p:spPr>
            <a:xfrm>
              <a:off x="914708" y="3718"/>
              <a:ext cx="10395087" cy="791955"/>
            </a:xfrm>
            <a:prstGeom prst="rect">
              <a:avLst/>
            </a:prstGeom>
            <a:noFill/>
            <a:ln>
              <a:noFill/>
            </a:ln>
          </p:spPr>
          <p:txBody>
            <a:bodyPr anchorCtr="0" anchor="ctr" bIns="83800" lIns="83800" spcFirstLastPara="1" rIns="83800" wrap="square" tIns="83800">
              <a:noAutofit/>
            </a:bodyPr>
            <a:lstStyle/>
            <a:p>
              <a:pPr indent="0" lvl="0" marL="0" marR="0" rtl="0" algn="l">
                <a:lnSpc>
                  <a:spcPct val="100000"/>
                </a:lnSpc>
                <a:spcBef>
                  <a:spcPts val="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It is an application protocol for distributed, collaborative, and hypermedia information  systems.</a:t>
              </a:r>
              <a:endParaRPr/>
            </a:p>
          </p:txBody>
        </p:sp>
        <p:sp>
          <p:nvSpPr>
            <p:cNvPr id="603" name="Google Shape;603;p43"/>
            <p:cNvSpPr/>
            <p:nvPr/>
          </p:nvSpPr>
          <p:spPr>
            <a:xfrm>
              <a:off x="0" y="993662"/>
              <a:ext cx="11309796" cy="791955"/>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3"/>
            <p:cNvSpPr/>
            <p:nvPr/>
          </p:nvSpPr>
          <p:spPr>
            <a:xfrm>
              <a:off x="239566" y="1171852"/>
              <a:ext cx="435575" cy="435575"/>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3"/>
            <p:cNvSpPr/>
            <p:nvPr/>
          </p:nvSpPr>
          <p:spPr>
            <a:xfrm>
              <a:off x="914708" y="993662"/>
              <a:ext cx="10395087" cy="79195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txBox="1"/>
            <p:nvPr/>
          </p:nvSpPr>
          <p:spPr>
            <a:xfrm>
              <a:off x="914708" y="993662"/>
              <a:ext cx="10395087" cy="791955"/>
            </a:xfrm>
            <a:prstGeom prst="rect">
              <a:avLst/>
            </a:prstGeom>
            <a:noFill/>
            <a:ln>
              <a:noFill/>
            </a:ln>
          </p:spPr>
          <p:txBody>
            <a:bodyPr anchorCtr="0" anchor="ctr" bIns="83800" lIns="83800" spcFirstLastPara="1" rIns="83800" wrap="square" tIns="83800">
              <a:noAutofit/>
            </a:bodyPr>
            <a:lstStyle/>
            <a:p>
              <a:pPr indent="0" lvl="0" marL="0" marR="0" rtl="0" algn="l">
                <a:lnSpc>
                  <a:spcPct val="100000"/>
                </a:lnSpc>
                <a:spcBef>
                  <a:spcPts val="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The Hypertext Transfer Protocol (HTTP) is designed to enable communications between  </a:t>
              </a:r>
              <a:r>
                <a:rPr b="1" i="0" lang="en-US" sz="1900" u="none" cap="none" strike="noStrike">
                  <a:solidFill>
                    <a:schemeClr val="dk1"/>
                  </a:solidFill>
                  <a:latin typeface="Calibri"/>
                  <a:ea typeface="Calibri"/>
                  <a:cs typeface="Calibri"/>
                  <a:sym typeface="Calibri"/>
                </a:rPr>
                <a:t>clients and servers</a:t>
              </a:r>
              <a:r>
                <a:rPr b="0" i="0" lang="en-US" sz="1900" u="none" cap="none" strike="noStrike">
                  <a:solidFill>
                    <a:schemeClr val="dk1"/>
                  </a:solidFill>
                  <a:latin typeface="Calibri"/>
                  <a:ea typeface="Calibri"/>
                  <a:cs typeface="Calibri"/>
                  <a:sym typeface="Calibri"/>
                </a:rPr>
                <a:t> i.e. all Web communications transactions use the same protocol: HTTP</a:t>
              </a:r>
              <a:endParaRPr/>
            </a:p>
          </p:txBody>
        </p:sp>
        <p:sp>
          <p:nvSpPr>
            <p:cNvPr id="607" name="Google Shape;607;p43"/>
            <p:cNvSpPr/>
            <p:nvPr/>
          </p:nvSpPr>
          <p:spPr>
            <a:xfrm>
              <a:off x="0" y="1983606"/>
              <a:ext cx="11309796" cy="791955"/>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239566" y="2161796"/>
              <a:ext cx="435575" cy="435575"/>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914708" y="1983606"/>
              <a:ext cx="10395087" cy="79195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txBox="1"/>
            <p:nvPr/>
          </p:nvSpPr>
          <p:spPr>
            <a:xfrm>
              <a:off x="914708" y="1983606"/>
              <a:ext cx="10395087" cy="791955"/>
            </a:xfrm>
            <a:prstGeom prst="rect">
              <a:avLst/>
            </a:prstGeom>
            <a:noFill/>
            <a:ln>
              <a:noFill/>
            </a:ln>
          </p:spPr>
          <p:txBody>
            <a:bodyPr anchorCtr="0" anchor="ctr" bIns="83800" lIns="83800" spcFirstLastPara="1" rIns="83800" wrap="square" tIns="83800">
              <a:noAutofit/>
            </a:bodyPr>
            <a:lstStyle/>
            <a:p>
              <a:pPr indent="0" lvl="0" marL="0" marR="0" rtl="0" algn="l">
                <a:lnSpc>
                  <a:spcPct val="100000"/>
                </a:lnSpc>
                <a:spcBef>
                  <a:spcPts val="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HTTP consists of two phases: the</a:t>
              </a:r>
              <a:r>
                <a:rPr b="1" i="0" lang="en-US" sz="1900" u="none" cap="none" strike="noStrike">
                  <a:solidFill>
                    <a:schemeClr val="dk1"/>
                  </a:solidFill>
                  <a:latin typeface="Calibri"/>
                  <a:ea typeface="Calibri"/>
                  <a:cs typeface="Calibri"/>
                  <a:sym typeface="Calibri"/>
                </a:rPr>
                <a:t> request and the response.</a:t>
              </a:r>
              <a:endParaRPr/>
            </a:p>
          </p:txBody>
        </p:sp>
        <p:sp>
          <p:nvSpPr>
            <p:cNvPr id="611" name="Google Shape;611;p43"/>
            <p:cNvSpPr/>
            <p:nvPr/>
          </p:nvSpPr>
          <p:spPr>
            <a:xfrm>
              <a:off x="0" y="2973550"/>
              <a:ext cx="11309796" cy="791955"/>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
            <p:cNvSpPr/>
            <p:nvPr/>
          </p:nvSpPr>
          <p:spPr>
            <a:xfrm>
              <a:off x="239566" y="3151740"/>
              <a:ext cx="435575" cy="435575"/>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
            <p:cNvSpPr/>
            <p:nvPr/>
          </p:nvSpPr>
          <p:spPr>
            <a:xfrm>
              <a:off x="914708" y="2973550"/>
              <a:ext cx="10395087" cy="79195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3"/>
            <p:cNvSpPr txBox="1"/>
            <p:nvPr/>
          </p:nvSpPr>
          <p:spPr>
            <a:xfrm>
              <a:off x="914708" y="2973550"/>
              <a:ext cx="10395087" cy="791955"/>
            </a:xfrm>
            <a:prstGeom prst="rect">
              <a:avLst/>
            </a:prstGeom>
            <a:noFill/>
            <a:ln>
              <a:noFill/>
            </a:ln>
          </p:spPr>
          <p:txBody>
            <a:bodyPr anchorCtr="0" anchor="ctr" bIns="83800" lIns="83800" spcFirstLastPara="1" rIns="83800" wrap="square" tIns="83800">
              <a:noAutofit/>
            </a:bodyPr>
            <a:lstStyle/>
            <a:p>
              <a:pPr indent="0" lvl="0" marL="0" marR="0" rtl="0" algn="l">
                <a:lnSpc>
                  <a:spcPct val="100000"/>
                </a:lnSpc>
                <a:spcBef>
                  <a:spcPts val="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Each HTTP communication (request and response) between a browser and a Web server consists of two parts: </a:t>
              </a:r>
              <a:r>
                <a:rPr b="1" i="0" lang="en-US" sz="1900" u="none" cap="none" strike="noStrike">
                  <a:solidFill>
                    <a:schemeClr val="dk1"/>
                  </a:solidFill>
                  <a:latin typeface="Calibri"/>
                  <a:ea typeface="Calibri"/>
                  <a:cs typeface="Calibri"/>
                  <a:sym typeface="Calibri"/>
                </a:rPr>
                <a:t>a header and a body.</a:t>
              </a:r>
              <a:endParaRPr/>
            </a:p>
          </p:txBody>
        </p:sp>
        <p:sp>
          <p:nvSpPr>
            <p:cNvPr id="615" name="Google Shape;615;p43"/>
            <p:cNvSpPr/>
            <p:nvPr/>
          </p:nvSpPr>
          <p:spPr>
            <a:xfrm>
              <a:off x="0" y="3963494"/>
              <a:ext cx="11309796" cy="791955"/>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3"/>
            <p:cNvSpPr/>
            <p:nvPr/>
          </p:nvSpPr>
          <p:spPr>
            <a:xfrm>
              <a:off x="239566" y="4141684"/>
              <a:ext cx="435575" cy="435575"/>
            </a:xfrm>
            <a:prstGeom prst="rect">
              <a:avLst/>
            </a:prstGeom>
            <a:blipFill rotWithShape="1">
              <a:blip r:embed="rId7">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3"/>
            <p:cNvSpPr/>
            <p:nvPr/>
          </p:nvSpPr>
          <p:spPr>
            <a:xfrm>
              <a:off x="914708" y="3963494"/>
              <a:ext cx="10395087" cy="79195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3"/>
            <p:cNvSpPr txBox="1"/>
            <p:nvPr/>
          </p:nvSpPr>
          <p:spPr>
            <a:xfrm>
              <a:off x="914708" y="3963494"/>
              <a:ext cx="10395087" cy="791955"/>
            </a:xfrm>
            <a:prstGeom prst="rect">
              <a:avLst/>
            </a:prstGeom>
            <a:noFill/>
            <a:ln>
              <a:noFill/>
            </a:ln>
          </p:spPr>
          <p:txBody>
            <a:bodyPr anchorCtr="0" anchor="ctr" bIns="83800" lIns="83800" spcFirstLastPara="1" rIns="83800" wrap="square" tIns="83800">
              <a:noAutofit/>
            </a:bodyPr>
            <a:lstStyle/>
            <a:p>
              <a:pPr indent="0" lvl="0" marL="0" marR="0" rtl="0" algn="l">
                <a:lnSpc>
                  <a:spcPct val="100000"/>
                </a:lnSpc>
                <a:spcBef>
                  <a:spcPts val="0"/>
                </a:spcBef>
                <a:spcAft>
                  <a:spcPts val="0"/>
                </a:spcAft>
                <a:buClr>
                  <a:schemeClr val="dk1"/>
                </a:buClr>
                <a:buSzPts val="1900"/>
                <a:buFont typeface="Calibri"/>
                <a:buNone/>
              </a:pPr>
              <a:r>
                <a:rPr b="0" i="0" lang="en-US" sz="1900" u="none" cap="none" strike="noStrike">
                  <a:solidFill>
                    <a:schemeClr val="dk1"/>
                  </a:solidFill>
                  <a:latin typeface="Calibri"/>
                  <a:ea typeface="Calibri"/>
                  <a:cs typeface="Calibri"/>
                  <a:sym typeface="Calibri"/>
                </a:rPr>
                <a:t>The </a:t>
              </a:r>
              <a:r>
                <a:rPr b="1" i="0" lang="en-US" sz="1900" u="none" cap="none" strike="noStrike">
                  <a:solidFill>
                    <a:schemeClr val="dk1"/>
                  </a:solidFill>
                  <a:latin typeface="Calibri"/>
                  <a:ea typeface="Calibri"/>
                  <a:cs typeface="Calibri"/>
                  <a:sym typeface="Calibri"/>
                </a:rPr>
                <a:t>header </a:t>
              </a:r>
              <a:r>
                <a:rPr b="0" i="0" lang="en-US" sz="1900" u="none" cap="none" strike="noStrike">
                  <a:solidFill>
                    <a:schemeClr val="dk1"/>
                  </a:solidFill>
                  <a:latin typeface="Calibri"/>
                  <a:ea typeface="Calibri"/>
                  <a:cs typeface="Calibri"/>
                  <a:sym typeface="Calibri"/>
                </a:rPr>
                <a:t>contains information about the communication, while the </a:t>
              </a:r>
              <a:r>
                <a:rPr b="1" i="0" lang="en-US" sz="1900" u="none" cap="none" strike="noStrike">
                  <a:solidFill>
                    <a:schemeClr val="dk1"/>
                  </a:solidFill>
                  <a:latin typeface="Calibri"/>
                  <a:ea typeface="Calibri"/>
                  <a:cs typeface="Calibri"/>
                  <a:sym typeface="Calibri"/>
                </a:rPr>
                <a:t>body </a:t>
              </a:r>
              <a:r>
                <a:rPr b="0" i="0" lang="en-US" sz="1900" u="none" cap="none" strike="noStrike">
                  <a:solidFill>
                    <a:schemeClr val="dk1"/>
                  </a:solidFill>
                  <a:latin typeface="Calibri"/>
                  <a:ea typeface="Calibri"/>
                  <a:cs typeface="Calibri"/>
                  <a:sym typeface="Calibri"/>
                </a:rPr>
                <a:t>contains the data of the communication if there is any.</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2" name="Shape 622"/>
        <p:cNvGrpSpPr/>
        <p:nvPr/>
      </p:nvGrpSpPr>
      <p:grpSpPr>
        <a:xfrm>
          <a:off x="0" y="0"/>
          <a:ext cx="0" cy="0"/>
          <a:chOff x="0" y="0"/>
          <a:chExt cx="0" cy="0"/>
        </a:xfrm>
      </p:grpSpPr>
      <p:sp>
        <p:nvSpPr>
          <p:cNvPr id="623" name="Google Shape;623;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4" name="Google Shape;624;p44"/>
          <p:cNvSpPr txBox="1"/>
          <p:nvPr>
            <p:ph type="title"/>
          </p:nvPr>
        </p:nvSpPr>
        <p:spPr>
          <a:xfrm>
            <a:off x="630936" y="640080"/>
            <a:ext cx="4818888" cy="148132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lang="en-US" sz="5000"/>
              <a:t>The Request Phase:</a:t>
            </a:r>
            <a:endParaRPr sz="5000"/>
          </a:p>
        </p:txBody>
      </p:sp>
      <p:sp>
        <p:nvSpPr>
          <p:cNvPr id="625" name="Google Shape;625;p44"/>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6" name="Google Shape;626;p44"/>
          <p:cNvSpPr txBox="1"/>
          <p:nvPr>
            <p:ph idx="1" type="body"/>
          </p:nvPr>
        </p:nvSpPr>
        <p:spPr>
          <a:xfrm>
            <a:off x="427021" y="3208255"/>
            <a:ext cx="11430041" cy="353713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The general form of an </a:t>
            </a:r>
            <a:r>
              <a:rPr b="1" i="1" lang="en-US" sz="2400"/>
              <a:t>HTTP </a:t>
            </a:r>
            <a:r>
              <a:rPr lang="en-US" sz="2400"/>
              <a:t>request is as follows:</a:t>
            </a:r>
            <a:endParaRPr sz="2400"/>
          </a:p>
          <a:p>
            <a:pPr indent="-457200" lvl="1" marL="914400" rtl="0" algn="l">
              <a:lnSpc>
                <a:spcPct val="90000"/>
              </a:lnSpc>
              <a:spcBef>
                <a:spcPts val="500"/>
              </a:spcBef>
              <a:spcAft>
                <a:spcPts val="0"/>
              </a:spcAft>
              <a:buClr>
                <a:schemeClr val="dk1"/>
              </a:buClr>
              <a:buSzPts val="2400"/>
              <a:buAutoNum type="arabicPeriod"/>
            </a:pPr>
            <a:r>
              <a:rPr lang="en-US"/>
              <a:t>HTTP method Domain part of the URL HTTP version</a:t>
            </a:r>
            <a:endParaRPr/>
          </a:p>
          <a:p>
            <a:pPr indent="-457200" lvl="1" marL="914400" rtl="0" algn="l">
              <a:lnSpc>
                <a:spcPct val="90000"/>
              </a:lnSpc>
              <a:spcBef>
                <a:spcPts val="500"/>
              </a:spcBef>
              <a:spcAft>
                <a:spcPts val="0"/>
              </a:spcAft>
              <a:buClr>
                <a:schemeClr val="dk1"/>
              </a:buClr>
              <a:buSzPts val="2400"/>
              <a:buAutoNum type="arabicPeriod"/>
            </a:pPr>
            <a:r>
              <a:rPr lang="en-US"/>
              <a:t>Header fields</a:t>
            </a:r>
            <a:endParaRPr/>
          </a:p>
          <a:p>
            <a:pPr indent="-457200" lvl="1" marL="914400" rtl="0" algn="l">
              <a:lnSpc>
                <a:spcPct val="90000"/>
              </a:lnSpc>
              <a:spcBef>
                <a:spcPts val="500"/>
              </a:spcBef>
              <a:spcAft>
                <a:spcPts val="0"/>
              </a:spcAft>
              <a:buClr>
                <a:schemeClr val="dk1"/>
              </a:buClr>
              <a:buSzPts val="2400"/>
              <a:buAutoNum type="arabicPeriod"/>
            </a:pPr>
            <a:r>
              <a:rPr lang="en-US"/>
              <a:t>Blank line</a:t>
            </a:r>
            <a:endParaRPr/>
          </a:p>
          <a:p>
            <a:pPr indent="-457200" lvl="1" marL="914400" rtl="0" algn="l">
              <a:lnSpc>
                <a:spcPct val="90000"/>
              </a:lnSpc>
              <a:spcBef>
                <a:spcPts val="500"/>
              </a:spcBef>
              <a:spcAft>
                <a:spcPts val="0"/>
              </a:spcAft>
              <a:buClr>
                <a:schemeClr val="dk1"/>
              </a:buClr>
              <a:buSzPts val="2400"/>
              <a:buAutoNum type="arabicPeriod"/>
            </a:pPr>
            <a:r>
              <a:rPr lang="en-US"/>
              <a:t>Message body</a:t>
            </a:r>
            <a:endParaRPr/>
          </a:p>
          <a:p>
            <a:pPr indent="-228600" lvl="0" marL="228600" rtl="0" algn="l">
              <a:lnSpc>
                <a:spcPct val="90000"/>
              </a:lnSpc>
              <a:spcBef>
                <a:spcPts val="1000"/>
              </a:spcBef>
              <a:spcAft>
                <a:spcPts val="0"/>
              </a:spcAft>
              <a:buClr>
                <a:schemeClr val="dk1"/>
              </a:buClr>
              <a:buSzPts val="2400"/>
              <a:buChar char="•"/>
            </a:pPr>
            <a:r>
              <a:rPr lang="en-US" sz="2400"/>
              <a:t>Only a few request methods are defined by HTTP. </a:t>
            </a:r>
            <a:endParaRPr/>
          </a:p>
          <a:p>
            <a:pPr indent="-228600" lvl="0" marL="228600" rtl="0" algn="l">
              <a:lnSpc>
                <a:spcPct val="90000"/>
              </a:lnSpc>
              <a:spcBef>
                <a:spcPts val="1000"/>
              </a:spcBef>
              <a:spcAft>
                <a:spcPts val="0"/>
              </a:spcAft>
              <a:buClr>
                <a:schemeClr val="dk1"/>
              </a:buClr>
              <a:buSzPts val="2400"/>
              <a:buChar char="•"/>
            </a:pPr>
            <a:r>
              <a:rPr b="1" i="1" lang="en-US" sz="2400"/>
              <a:t>GET </a:t>
            </a:r>
            <a:r>
              <a:rPr lang="en-US" sz="2400"/>
              <a:t>and </a:t>
            </a:r>
            <a:r>
              <a:rPr b="1" i="1" lang="en-US" sz="2400"/>
              <a:t>POST </a:t>
            </a:r>
            <a:r>
              <a:rPr lang="en-US" sz="2400"/>
              <a:t>are the most frequently used methods. POST is now most commonly used to send form data from a browser to a server.</a:t>
            </a:r>
            <a:endParaRPr sz="2400"/>
          </a:p>
          <a:p>
            <a:pPr indent="-76200" lvl="0" marL="228600" rtl="0" algn="l">
              <a:lnSpc>
                <a:spcPct val="90000"/>
              </a:lnSpc>
              <a:spcBef>
                <a:spcPts val="1000"/>
              </a:spcBef>
              <a:spcAft>
                <a:spcPts val="0"/>
              </a:spcAft>
              <a:buClr>
                <a:schemeClr val="dk1"/>
              </a:buClr>
              <a:buSzPts val="2400"/>
              <a:buNone/>
            </a:pPr>
            <a:r>
              <a:t/>
            </a:r>
            <a:endParaRPr sz="2400"/>
          </a:p>
        </p:txBody>
      </p:sp>
      <p:pic>
        <p:nvPicPr>
          <p:cNvPr descr="Table&#10;&#10;Description automatically generated" id="627" name="Google Shape;627;p44"/>
          <p:cNvPicPr preferRelativeResize="0"/>
          <p:nvPr/>
        </p:nvPicPr>
        <p:blipFill rotWithShape="1">
          <a:blip r:embed="rId3">
            <a:alphaModFix/>
          </a:blip>
          <a:srcRect b="18786" l="18560" r="18417" t="18154"/>
          <a:stretch/>
        </p:blipFill>
        <p:spPr>
          <a:xfrm>
            <a:off x="6206372" y="99406"/>
            <a:ext cx="5834601" cy="293504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1" name="Shape 631"/>
        <p:cNvGrpSpPr/>
        <p:nvPr/>
      </p:nvGrpSpPr>
      <p:grpSpPr>
        <a:xfrm>
          <a:off x="0" y="0"/>
          <a:ext cx="0" cy="0"/>
          <a:chOff x="0" y="0"/>
          <a:chExt cx="0" cy="0"/>
        </a:xfrm>
      </p:grpSpPr>
      <p:sp>
        <p:nvSpPr>
          <p:cNvPr id="632" name="Google Shape;632;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3" name="Google Shape;633;p45"/>
          <p:cNvSpPr/>
          <p:nvPr/>
        </p:nvSpPr>
        <p:spPr>
          <a:xfrm>
            <a:off x="1" y="0"/>
            <a:ext cx="12191999" cy="2083506"/>
          </a:xfrm>
          <a:custGeom>
            <a:rect b="b" l="l" r="r" t="t"/>
            <a:pathLst>
              <a:path extrusionOk="0" h="2083506" w="12191999">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34" name="Google Shape;634;p45"/>
          <p:cNvSpPr txBox="1"/>
          <p:nvPr>
            <p:ph type="title"/>
          </p:nvPr>
        </p:nvSpPr>
        <p:spPr>
          <a:xfrm>
            <a:off x="828675" y="494414"/>
            <a:ext cx="10534650" cy="81740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alibri"/>
              <a:buNone/>
            </a:pPr>
            <a:r>
              <a:rPr b="1" lang="en-US" sz="3600">
                <a:latin typeface="Calibri"/>
                <a:ea typeface="Calibri"/>
                <a:cs typeface="Calibri"/>
                <a:sym typeface="Calibri"/>
              </a:rPr>
              <a:t>The Request Phase:</a:t>
            </a:r>
            <a:endParaRPr b="1" sz="3600">
              <a:latin typeface="Calibri"/>
              <a:ea typeface="Calibri"/>
              <a:cs typeface="Calibri"/>
              <a:sym typeface="Calibri"/>
            </a:endParaRPr>
          </a:p>
        </p:txBody>
      </p:sp>
      <p:pic>
        <p:nvPicPr>
          <p:cNvPr descr="Diagram&#10;&#10;Description automatically generated" id="635" name="Google Shape;635;p45"/>
          <p:cNvPicPr preferRelativeResize="0"/>
          <p:nvPr>
            <p:ph idx="1" type="body"/>
          </p:nvPr>
        </p:nvPicPr>
        <p:blipFill rotWithShape="1">
          <a:blip r:embed="rId3">
            <a:alphaModFix/>
          </a:blip>
          <a:srcRect b="0" l="0" r="0" t="0"/>
          <a:stretch/>
        </p:blipFill>
        <p:spPr>
          <a:xfrm>
            <a:off x="1013675" y="2295155"/>
            <a:ext cx="10164651" cy="347597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6"/>
          <p:cNvSpPr txBox="1"/>
          <p:nvPr>
            <p:ph type="title"/>
          </p:nvPr>
        </p:nvSpPr>
        <p:spPr>
          <a:xfrm>
            <a:off x="838200" y="214872"/>
            <a:ext cx="10515600" cy="99285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Response Phase</a:t>
            </a:r>
            <a:endParaRPr/>
          </a:p>
        </p:txBody>
      </p:sp>
      <p:sp>
        <p:nvSpPr>
          <p:cNvPr id="641" name="Google Shape;641;p46"/>
          <p:cNvSpPr txBox="1"/>
          <p:nvPr>
            <p:ph idx="1" type="body"/>
          </p:nvPr>
        </p:nvSpPr>
        <p:spPr>
          <a:xfrm>
            <a:off x="838200" y="1396330"/>
            <a:ext cx="11105881" cy="51455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general form of an </a:t>
            </a:r>
            <a:r>
              <a:rPr b="1" lang="en-US"/>
              <a:t>HTTP </a:t>
            </a:r>
            <a:r>
              <a:rPr lang="en-US"/>
              <a:t>response is as follows:</a:t>
            </a:r>
            <a:endParaRPr/>
          </a:p>
          <a:p>
            <a:pPr indent="-228600" lvl="1" marL="685800" rtl="0" algn="l">
              <a:lnSpc>
                <a:spcPct val="90000"/>
              </a:lnSpc>
              <a:spcBef>
                <a:spcPts val="500"/>
              </a:spcBef>
              <a:spcAft>
                <a:spcPts val="0"/>
              </a:spcAft>
              <a:buClr>
                <a:schemeClr val="dk1"/>
              </a:buClr>
              <a:buSzPts val="2600"/>
              <a:buChar char="•"/>
            </a:pPr>
            <a:r>
              <a:rPr lang="en-US" sz="2600"/>
              <a:t>Status Line</a:t>
            </a:r>
            <a:endParaRPr sz="2600"/>
          </a:p>
          <a:p>
            <a:pPr indent="-228600" lvl="1" marL="685800" rtl="0" algn="l">
              <a:lnSpc>
                <a:spcPct val="90000"/>
              </a:lnSpc>
              <a:spcBef>
                <a:spcPts val="500"/>
              </a:spcBef>
              <a:spcAft>
                <a:spcPts val="0"/>
              </a:spcAft>
              <a:buClr>
                <a:schemeClr val="dk1"/>
              </a:buClr>
              <a:buSzPts val="2600"/>
              <a:buChar char="•"/>
            </a:pPr>
            <a:r>
              <a:rPr lang="en-US" sz="2600"/>
              <a:t>Response header fields</a:t>
            </a:r>
            <a:endParaRPr sz="2600"/>
          </a:p>
          <a:p>
            <a:pPr indent="-228600" lvl="1" marL="685800" rtl="0" algn="l">
              <a:lnSpc>
                <a:spcPct val="90000"/>
              </a:lnSpc>
              <a:spcBef>
                <a:spcPts val="500"/>
              </a:spcBef>
              <a:spcAft>
                <a:spcPts val="0"/>
              </a:spcAft>
              <a:buClr>
                <a:schemeClr val="dk1"/>
              </a:buClr>
              <a:buSzPts val="2600"/>
              <a:buChar char="•"/>
            </a:pPr>
            <a:r>
              <a:rPr lang="en-US" sz="2600"/>
              <a:t>Blank Line</a:t>
            </a:r>
            <a:endParaRPr sz="2600"/>
          </a:p>
          <a:p>
            <a:pPr indent="-228600" lvl="1" marL="685800" rtl="0" algn="l">
              <a:lnSpc>
                <a:spcPct val="90000"/>
              </a:lnSpc>
              <a:spcBef>
                <a:spcPts val="500"/>
              </a:spcBef>
              <a:spcAft>
                <a:spcPts val="0"/>
              </a:spcAft>
              <a:buClr>
                <a:schemeClr val="dk1"/>
              </a:buClr>
              <a:buSzPts val="2600"/>
              <a:buChar char="•"/>
            </a:pPr>
            <a:r>
              <a:rPr lang="en-US" sz="2600"/>
              <a:t>Response body</a:t>
            </a:r>
            <a:endParaRPr sz="2600"/>
          </a:p>
          <a:p>
            <a:pPr indent="-228600" lvl="0" marL="228600" rtl="0" algn="l">
              <a:lnSpc>
                <a:spcPct val="90000"/>
              </a:lnSpc>
              <a:spcBef>
                <a:spcPts val="1000"/>
              </a:spcBef>
              <a:spcAft>
                <a:spcPts val="0"/>
              </a:spcAft>
              <a:buClr>
                <a:schemeClr val="dk1"/>
              </a:buClr>
              <a:buSzPts val="2800"/>
              <a:buChar char="•"/>
            </a:pPr>
            <a:r>
              <a:rPr lang="en-US"/>
              <a:t>The status line includes the </a:t>
            </a:r>
            <a:r>
              <a:rPr b="1" i="1" lang="en-US"/>
              <a:t>HTTP </a:t>
            </a:r>
            <a:r>
              <a:rPr lang="en-US"/>
              <a:t>version used, a three-digit status code for the response, and a short textual explanation of the status code.</a:t>
            </a:r>
            <a:endParaRPr/>
          </a:p>
          <a:p>
            <a:pPr indent="-228600" lvl="0" marL="228600" rtl="0" algn="l">
              <a:lnSpc>
                <a:spcPct val="90000"/>
              </a:lnSpc>
              <a:spcBef>
                <a:spcPts val="1000"/>
              </a:spcBef>
              <a:spcAft>
                <a:spcPts val="0"/>
              </a:spcAft>
              <a:buClr>
                <a:schemeClr val="dk1"/>
              </a:buClr>
              <a:buSzPts val="2800"/>
              <a:buChar char="•"/>
            </a:pPr>
            <a:r>
              <a:rPr lang="en-US"/>
              <a:t>Most common status codes are:</a:t>
            </a:r>
            <a:endParaRPr/>
          </a:p>
          <a:p>
            <a:pPr indent="-228600" lvl="1" marL="685800" rtl="0" algn="l">
              <a:lnSpc>
                <a:spcPct val="90000"/>
              </a:lnSpc>
              <a:spcBef>
                <a:spcPts val="500"/>
              </a:spcBef>
              <a:spcAft>
                <a:spcPts val="0"/>
              </a:spcAft>
              <a:buClr>
                <a:schemeClr val="dk1"/>
              </a:buClr>
              <a:buSzPts val="2400"/>
              <a:buChar char="•"/>
            </a:pPr>
            <a:r>
              <a:rPr b="1" lang="en-US"/>
              <a:t>404 Not Found: </a:t>
            </a:r>
            <a:r>
              <a:rPr lang="en-US"/>
              <a:t>means the requested file could not be found</a:t>
            </a:r>
            <a:endParaRPr/>
          </a:p>
          <a:p>
            <a:pPr indent="-228600" lvl="1" marL="685800" rtl="0" algn="l">
              <a:lnSpc>
                <a:spcPct val="90000"/>
              </a:lnSpc>
              <a:spcBef>
                <a:spcPts val="500"/>
              </a:spcBef>
              <a:spcAft>
                <a:spcPts val="0"/>
              </a:spcAft>
              <a:buClr>
                <a:schemeClr val="dk1"/>
              </a:buClr>
              <a:buSzPts val="2400"/>
              <a:buChar char="•"/>
            </a:pPr>
            <a:r>
              <a:rPr b="1" lang="en-US"/>
              <a:t>200 OK : </a:t>
            </a:r>
            <a:r>
              <a:rPr lang="en-US"/>
              <a:t>means the request was handled without error</a:t>
            </a:r>
            <a:endParaRPr/>
          </a:p>
          <a:p>
            <a:pPr indent="-228600" lvl="1" marL="685800" rtl="0" algn="l">
              <a:lnSpc>
                <a:spcPct val="90000"/>
              </a:lnSpc>
              <a:spcBef>
                <a:spcPts val="500"/>
              </a:spcBef>
              <a:spcAft>
                <a:spcPts val="0"/>
              </a:spcAft>
              <a:buClr>
                <a:schemeClr val="dk1"/>
              </a:buClr>
              <a:buSzPts val="2400"/>
              <a:buChar char="•"/>
            </a:pPr>
            <a:r>
              <a:rPr b="1" lang="en-US"/>
              <a:t> 500 the server encountered a problem : </a:t>
            </a:r>
            <a:r>
              <a:rPr lang="en-US"/>
              <a:t>means server was not able to fulfill the  request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5" name="Shape 645"/>
        <p:cNvGrpSpPr/>
        <p:nvPr/>
      </p:nvGrpSpPr>
      <p:grpSpPr>
        <a:xfrm>
          <a:off x="0" y="0"/>
          <a:ext cx="0" cy="0"/>
          <a:chOff x="0" y="0"/>
          <a:chExt cx="0" cy="0"/>
        </a:xfrm>
      </p:grpSpPr>
      <p:sp>
        <p:nvSpPr>
          <p:cNvPr id="646" name="Google Shape;646;p47"/>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iagram&#10;&#10;Description automatically generated" id="647" name="Google Shape;647;p47"/>
          <p:cNvPicPr preferRelativeResize="0"/>
          <p:nvPr>
            <p:ph idx="1" type="body"/>
          </p:nvPr>
        </p:nvPicPr>
        <p:blipFill rotWithShape="1">
          <a:blip r:embed="rId3">
            <a:alphaModFix/>
          </a:blip>
          <a:srcRect b="899" l="0" r="0" t="0"/>
          <a:stretch/>
        </p:blipFill>
        <p:spPr>
          <a:xfrm>
            <a:off x="1277175" y="859873"/>
            <a:ext cx="9626938" cy="541857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1" name="Shape 651"/>
        <p:cNvGrpSpPr/>
        <p:nvPr/>
      </p:nvGrpSpPr>
      <p:grpSpPr>
        <a:xfrm>
          <a:off x="0" y="0"/>
          <a:ext cx="0" cy="0"/>
          <a:chOff x="0" y="0"/>
          <a:chExt cx="0" cy="0"/>
        </a:xfrm>
      </p:grpSpPr>
      <p:sp>
        <p:nvSpPr>
          <p:cNvPr id="652" name="Google Shape;652;p4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hart, bar chart&#10;&#10;Description automatically generated" id="653" name="Google Shape;653;p48"/>
          <p:cNvPicPr preferRelativeResize="0"/>
          <p:nvPr>
            <p:ph idx="1" type="body"/>
          </p:nvPr>
        </p:nvPicPr>
        <p:blipFill rotWithShape="1">
          <a:blip r:embed="rId3">
            <a:alphaModFix/>
          </a:blip>
          <a:srcRect b="0" l="0" r="0" t="0"/>
          <a:stretch/>
        </p:blipFill>
        <p:spPr>
          <a:xfrm>
            <a:off x="1255525" y="643468"/>
            <a:ext cx="8015922" cy="5571066"/>
          </a:xfrm>
          <a:prstGeom prst="rect">
            <a:avLst/>
          </a:prstGeom>
          <a:noFill/>
          <a:ln>
            <a:noFill/>
          </a:ln>
        </p:spPr>
      </p:pic>
      <p:sp>
        <p:nvSpPr>
          <p:cNvPr id="654" name="Google Shape;654;p48"/>
          <p:cNvSpPr/>
          <p:nvPr/>
        </p:nvSpPr>
        <p:spPr>
          <a:xfrm flipH="1">
            <a:off x="10208496" y="0"/>
            <a:ext cx="1983504" cy="6858000"/>
          </a:xfrm>
          <a:custGeom>
            <a:rect b="b" l="l" r="r" t="t"/>
            <a:pathLst>
              <a:path extrusionOk="0" h="6858000" w="1983504">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l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8" name="Shape 658"/>
        <p:cNvGrpSpPr/>
        <p:nvPr/>
      </p:nvGrpSpPr>
      <p:grpSpPr>
        <a:xfrm>
          <a:off x="0" y="0"/>
          <a:ext cx="0" cy="0"/>
          <a:chOff x="0" y="0"/>
          <a:chExt cx="0" cy="0"/>
        </a:xfrm>
      </p:grpSpPr>
      <p:sp>
        <p:nvSpPr>
          <p:cNvPr id="659" name="Google Shape;659;p4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loseup of a keyboard" id="660" name="Google Shape;660;p49"/>
          <p:cNvPicPr preferRelativeResize="0"/>
          <p:nvPr/>
        </p:nvPicPr>
        <p:blipFill rotWithShape="1">
          <a:blip r:embed="rId3">
            <a:alphaModFix/>
          </a:blip>
          <a:srcRect b="5245" l="0" r="-2" t="7874"/>
          <a:stretch/>
        </p:blipFill>
        <p:spPr>
          <a:xfrm>
            <a:off x="1" y="1"/>
            <a:ext cx="12192000" cy="6857999"/>
          </a:xfrm>
          <a:prstGeom prst="rect">
            <a:avLst/>
          </a:prstGeom>
          <a:noFill/>
          <a:ln>
            <a:noFill/>
          </a:ln>
        </p:spPr>
      </p:pic>
      <p:sp>
        <p:nvSpPr>
          <p:cNvPr id="661" name="Google Shape;661;p49"/>
          <p:cNvSpPr/>
          <p:nvPr/>
        </p:nvSpPr>
        <p:spPr>
          <a:xfrm>
            <a:off x="723899" y="609600"/>
            <a:ext cx="5372101" cy="5513767"/>
          </a:xfrm>
          <a:custGeom>
            <a:rect b="b" l="l" r="r" t="t"/>
            <a:pathLst>
              <a:path extrusionOk="0" h="5513767" w="5372101">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chemeClr val="lt1"/>
          </a:solidFill>
          <a:ln>
            <a:noFill/>
          </a:ln>
          <a:effectLst>
            <a:outerShdw blurRad="25400" rotWithShape="0" algn="tl" dir="3000000" dist="12700">
              <a:srgbClr val="000000">
                <a:alpha val="2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2" name="Google Shape;662;p49"/>
          <p:cNvSpPr txBox="1"/>
          <p:nvPr>
            <p:ph type="title"/>
          </p:nvPr>
        </p:nvSpPr>
        <p:spPr>
          <a:xfrm>
            <a:off x="1037809" y="1071350"/>
            <a:ext cx="4775162" cy="133938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alibri"/>
              <a:buNone/>
            </a:pPr>
            <a:r>
              <a:rPr lang="en-US" sz="3600"/>
              <a:t>Most common status codes</a:t>
            </a:r>
            <a:endParaRPr sz="3600"/>
          </a:p>
        </p:txBody>
      </p:sp>
      <p:sp>
        <p:nvSpPr>
          <p:cNvPr id="663" name="Google Shape;663;p49"/>
          <p:cNvSpPr/>
          <p:nvPr/>
        </p:nvSpPr>
        <p:spPr>
          <a:xfrm>
            <a:off x="2564666" y="399531"/>
            <a:ext cx="1707751" cy="428984"/>
          </a:xfrm>
          <a:custGeom>
            <a:rect b="b" l="l" r="r" t="t"/>
            <a:pathLst>
              <a:path extrusionOk="0" h="594531" w="2201784">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4" name="Google Shape;664;p49"/>
          <p:cNvSpPr txBox="1"/>
          <p:nvPr>
            <p:ph idx="1" type="body"/>
          </p:nvPr>
        </p:nvSpPr>
        <p:spPr>
          <a:xfrm>
            <a:off x="931742" y="2364807"/>
            <a:ext cx="4973600" cy="329219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i="1" lang="en-US" sz="2400"/>
              <a:t>404 Not Found</a:t>
            </a:r>
            <a:r>
              <a:rPr lang="en-US" sz="2400"/>
              <a:t>: means the requested file could not be found</a:t>
            </a:r>
            <a:endParaRPr sz="2400"/>
          </a:p>
          <a:p>
            <a:pPr indent="-228600" lvl="0" marL="228600" rtl="0" algn="l">
              <a:lnSpc>
                <a:spcPct val="90000"/>
              </a:lnSpc>
              <a:spcBef>
                <a:spcPts val="1000"/>
              </a:spcBef>
              <a:spcAft>
                <a:spcPts val="0"/>
              </a:spcAft>
              <a:buClr>
                <a:schemeClr val="dk1"/>
              </a:buClr>
              <a:buSzPts val="2400"/>
              <a:buChar char="•"/>
            </a:pPr>
            <a:r>
              <a:rPr b="1" i="1" lang="en-US" sz="2400"/>
              <a:t>200 OK </a:t>
            </a:r>
            <a:r>
              <a:rPr lang="en-US" sz="2400"/>
              <a:t>: means the request was handled without error</a:t>
            </a:r>
            <a:endParaRPr sz="2400"/>
          </a:p>
          <a:p>
            <a:pPr indent="-228600" lvl="0" marL="228600" rtl="0" algn="l">
              <a:lnSpc>
                <a:spcPct val="90000"/>
              </a:lnSpc>
              <a:spcBef>
                <a:spcPts val="1000"/>
              </a:spcBef>
              <a:spcAft>
                <a:spcPts val="0"/>
              </a:spcAft>
              <a:buClr>
                <a:schemeClr val="dk1"/>
              </a:buClr>
              <a:buSzPts val="2400"/>
              <a:buChar char="•"/>
            </a:pPr>
            <a:r>
              <a:rPr b="1" i="1" lang="en-US" sz="2400"/>
              <a:t>500 the server encountered a problem</a:t>
            </a:r>
            <a:r>
              <a:rPr lang="en-US" sz="2400"/>
              <a:t> : means server was not able to fulfill the request</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
          <p:cNvSpPr txBox="1"/>
          <p:nvPr>
            <p:ph idx="1" type="body"/>
          </p:nvPr>
        </p:nvSpPr>
        <p:spPr>
          <a:xfrm>
            <a:off x="441960" y="332105"/>
            <a:ext cx="11318240" cy="634269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10000"/>
              </a:lnSpc>
              <a:spcBef>
                <a:spcPts val="0"/>
              </a:spcBef>
              <a:spcAft>
                <a:spcPts val="0"/>
              </a:spcAft>
              <a:buClr>
                <a:schemeClr val="dk1"/>
              </a:buClr>
              <a:buSzPct val="100000"/>
              <a:buChar char="•"/>
            </a:pPr>
            <a:r>
              <a:rPr lang="en-US"/>
              <a:t>Normally, in an organization, the </a:t>
            </a:r>
            <a:r>
              <a:rPr b="1" lang="en-US"/>
              <a:t>individual computers</a:t>
            </a:r>
            <a:r>
              <a:rPr lang="en-US"/>
              <a:t> in an organization are connected to each other in a l</a:t>
            </a:r>
            <a:r>
              <a:rPr b="1" lang="en-US"/>
              <a:t>ocal network</a:t>
            </a:r>
            <a:r>
              <a:rPr lang="en-US"/>
              <a:t> and </a:t>
            </a:r>
            <a:r>
              <a:rPr b="1" lang="en-US"/>
              <a:t>one node on this local network is physically connected to the Internet. </a:t>
            </a:r>
            <a:endParaRPr b="1"/>
          </a:p>
          <a:p>
            <a:pPr indent="-228600" lvl="0" marL="228600" rtl="0" algn="l">
              <a:lnSpc>
                <a:spcPct val="110000"/>
              </a:lnSpc>
              <a:spcBef>
                <a:spcPts val="1000"/>
              </a:spcBef>
              <a:spcAft>
                <a:spcPts val="0"/>
              </a:spcAft>
              <a:buClr>
                <a:schemeClr val="dk1"/>
              </a:buClr>
              <a:buSzPct val="100000"/>
              <a:buChar char="•"/>
            </a:pPr>
            <a:r>
              <a:rPr lang="en-US"/>
              <a:t>So, the Internet is actually a </a:t>
            </a:r>
            <a:r>
              <a:rPr b="1" lang="en-US"/>
              <a:t>network of networks</a:t>
            </a:r>
            <a:r>
              <a:rPr lang="en-US"/>
              <a:t>, rather than a network of computers.</a:t>
            </a:r>
            <a:endParaRPr/>
          </a:p>
          <a:p>
            <a:pPr indent="-228600" lvl="0" marL="228600" rtl="0" algn="l">
              <a:lnSpc>
                <a:spcPct val="110000"/>
              </a:lnSpc>
              <a:spcBef>
                <a:spcPts val="1000"/>
              </a:spcBef>
              <a:spcAft>
                <a:spcPts val="0"/>
              </a:spcAft>
              <a:buClr>
                <a:schemeClr val="dk1"/>
              </a:buClr>
              <a:buSzPct val="100000"/>
              <a:buChar char="•"/>
            </a:pPr>
            <a:r>
              <a:rPr lang="en-US"/>
              <a:t>Normally, internet refers to </a:t>
            </a:r>
            <a:r>
              <a:rPr b="1" lang="en-US"/>
              <a:t>public network</a:t>
            </a:r>
            <a:r>
              <a:rPr lang="en-US"/>
              <a:t>.</a:t>
            </a:r>
            <a:endParaRPr/>
          </a:p>
          <a:p>
            <a:pPr indent="-228600" lvl="0" marL="228600" rtl="0" algn="l">
              <a:lnSpc>
                <a:spcPct val="110000"/>
              </a:lnSpc>
              <a:spcBef>
                <a:spcPts val="1000"/>
              </a:spcBef>
              <a:spcAft>
                <a:spcPts val="0"/>
              </a:spcAft>
              <a:buClr>
                <a:schemeClr val="dk1"/>
              </a:buClr>
              <a:buSzPct val="100000"/>
              <a:buChar char="•"/>
            </a:pPr>
            <a:r>
              <a:rPr lang="en-US"/>
              <a:t>All devices connected to the Internet must be uniquely identifiable with the help of </a:t>
            </a:r>
            <a:r>
              <a:rPr b="1" lang="en-US"/>
              <a:t>unique IP address.</a:t>
            </a:r>
            <a:endParaRPr/>
          </a:p>
          <a:p>
            <a:pPr indent="-228600" lvl="0" marL="228600" rtl="0" algn="l">
              <a:lnSpc>
                <a:spcPct val="110000"/>
              </a:lnSpc>
              <a:spcBef>
                <a:spcPts val="1000"/>
              </a:spcBef>
              <a:spcAft>
                <a:spcPts val="0"/>
              </a:spcAft>
              <a:buClr>
                <a:schemeClr val="dk1"/>
              </a:buClr>
              <a:buSzPct val="100000"/>
              <a:buChar char="•"/>
            </a:pPr>
            <a:r>
              <a:rPr lang="en-US"/>
              <a:t>Thus, Internet is a global system of interconnected computer networks that use TCP/IP to link devices world-wide. It is a network of networks that consists of private, public, academic, business and academic networks of global to local scope, linked by a broad array of electronic, wireless and optical networking technologies.</a:t>
            </a:r>
            <a:endParaRPr/>
          </a:p>
          <a:p>
            <a:pPr indent="-228600" lvl="0" marL="228600" rtl="0" algn="l">
              <a:lnSpc>
                <a:spcPct val="110000"/>
              </a:lnSpc>
              <a:spcBef>
                <a:spcPts val="1000"/>
              </a:spcBef>
              <a:spcAft>
                <a:spcPts val="0"/>
              </a:spcAft>
              <a:buClr>
                <a:schemeClr val="dk1"/>
              </a:buClr>
              <a:buSzPct val="100000"/>
              <a:buChar char="•"/>
            </a:pPr>
            <a:r>
              <a:rPr lang="en-US"/>
              <a:t>Internet </a:t>
            </a:r>
            <a:r>
              <a:rPr b="1" lang="en-US"/>
              <a:t>carries a vast range of information</a:t>
            </a:r>
            <a:r>
              <a:rPr lang="en-US"/>
              <a:t> resources and services, such as inter-linked hypertext documents, and applications of World Wide Web (WWW), electronic mail, telephony and file sharing.</a:t>
            </a:r>
            <a:endParaRPr/>
          </a:p>
          <a:p>
            <a:pPr indent="-77470" lvl="0" marL="228600" rtl="0" algn="l">
              <a:lnSpc>
                <a:spcPct val="110000"/>
              </a:lnSpc>
              <a:spcBef>
                <a:spcPts val="1000"/>
              </a:spcBef>
              <a:spcAft>
                <a:spcPts val="0"/>
              </a:spcAft>
              <a:buClr>
                <a:schemeClr val="dk1"/>
              </a:buClr>
              <a:buSzPct val="100000"/>
              <a:buNone/>
            </a:pPr>
            <a:r>
              <a:t/>
            </a:r>
            <a:endParaRPr/>
          </a:p>
          <a:p>
            <a:pPr indent="-77470" lvl="0" marL="228600" rtl="0" algn="l">
              <a:lnSpc>
                <a:spcPct val="110000"/>
              </a:lnSpc>
              <a:spcBef>
                <a:spcPts val="1000"/>
              </a:spcBef>
              <a:spcAft>
                <a:spcPts val="0"/>
              </a:spcAft>
              <a:buClr>
                <a:schemeClr val="dk1"/>
              </a:buClr>
              <a:buSzPct val="1000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8" name="Shape 668"/>
        <p:cNvGrpSpPr/>
        <p:nvPr/>
      </p:nvGrpSpPr>
      <p:grpSpPr>
        <a:xfrm>
          <a:off x="0" y="0"/>
          <a:ext cx="0" cy="0"/>
          <a:chOff x="0" y="0"/>
          <a:chExt cx="0" cy="0"/>
        </a:xfrm>
      </p:grpSpPr>
      <p:sp>
        <p:nvSpPr>
          <p:cNvPr id="669" name="Google Shape;669;p50"/>
          <p:cNvSpPr/>
          <p:nvPr/>
        </p:nvSpPr>
        <p:spPr>
          <a:xfrm>
            <a:off x="10" y="-5705"/>
            <a:ext cx="12191990" cy="1694346"/>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0" name="Google Shape;670;p50"/>
          <p:cNvSpPr txBox="1"/>
          <p:nvPr>
            <p:ph type="title"/>
          </p:nvPr>
        </p:nvSpPr>
        <p:spPr>
          <a:xfrm>
            <a:off x="1156851" y="637762"/>
            <a:ext cx="9888496" cy="90013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US" sz="4000">
                <a:solidFill>
                  <a:schemeClr val="lt1"/>
                </a:solidFill>
              </a:rPr>
              <a:t>Why HTTP is called stateless protocol?</a:t>
            </a:r>
            <a:endParaRPr sz="4000">
              <a:solidFill>
                <a:schemeClr val="lt1"/>
              </a:solidFill>
            </a:endParaRPr>
          </a:p>
        </p:txBody>
      </p:sp>
      <p:sp>
        <p:nvSpPr>
          <p:cNvPr id="671" name="Google Shape;671;p50"/>
          <p:cNvSpPr/>
          <p:nvPr/>
        </p:nvSpPr>
        <p:spPr>
          <a:xfrm>
            <a:off x="0" y="1688641"/>
            <a:ext cx="12191990" cy="516935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2" name="Google Shape;672;p50"/>
          <p:cNvSpPr/>
          <p:nvPr/>
        </p:nvSpPr>
        <p:spPr>
          <a:xfrm>
            <a:off x="1156851" y="2010758"/>
            <a:ext cx="457190" cy="45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3" name="Google Shape;673;p50"/>
          <p:cNvSpPr txBox="1"/>
          <p:nvPr>
            <p:ph idx="1" type="body"/>
          </p:nvPr>
        </p:nvSpPr>
        <p:spPr>
          <a:xfrm>
            <a:off x="844309" y="2217343"/>
            <a:ext cx="11179511" cy="427085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HTTP is </a:t>
            </a:r>
            <a:r>
              <a:rPr b="1" lang="en-US" sz="2600"/>
              <a:t>stateless protocol </a:t>
            </a:r>
            <a:r>
              <a:rPr lang="en-US" sz="2600"/>
              <a:t>which means that a different connection between a client  and server is established for each request</a:t>
            </a:r>
            <a:endParaRPr sz="2600"/>
          </a:p>
          <a:p>
            <a:pPr indent="-228600" lvl="0" marL="228600" rtl="0" algn="l">
              <a:lnSpc>
                <a:spcPct val="90000"/>
              </a:lnSpc>
              <a:spcBef>
                <a:spcPts val="1000"/>
              </a:spcBef>
              <a:spcAft>
                <a:spcPts val="0"/>
              </a:spcAft>
              <a:buClr>
                <a:schemeClr val="dk1"/>
              </a:buClr>
              <a:buSzPts val="2600"/>
              <a:buChar char="•"/>
            </a:pPr>
            <a:r>
              <a:rPr lang="en-US" sz="2600"/>
              <a:t>HTTP is called as a </a:t>
            </a:r>
            <a:r>
              <a:rPr b="1" lang="en-US" sz="2600"/>
              <a:t>stateless protocol because each command is request is executed  independently</a:t>
            </a:r>
            <a:r>
              <a:rPr lang="en-US" sz="2600"/>
              <a:t>, without any knowledge of the requests that were executed before it.</a:t>
            </a:r>
            <a:endParaRPr sz="2600"/>
          </a:p>
          <a:p>
            <a:pPr indent="-228600" lvl="0" marL="228600" rtl="0" algn="l">
              <a:lnSpc>
                <a:spcPct val="90000"/>
              </a:lnSpc>
              <a:spcBef>
                <a:spcPts val="1000"/>
              </a:spcBef>
              <a:spcAft>
                <a:spcPts val="0"/>
              </a:spcAft>
              <a:buClr>
                <a:schemeClr val="dk1"/>
              </a:buClr>
              <a:buSzPts val="2600"/>
              <a:buChar char="•"/>
            </a:pPr>
            <a:r>
              <a:rPr lang="en-US" sz="2600"/>
              <a:t>A stateless protocol does not require the server to retain information or status about each user for the duration of multiple requests.</a:t>
            </a:r>
            <a:endParaRPr sz="2600"/>
          </a:p>
          <a:p>
            <a:pPr indent="-228600" lvl="0" marL="228600" rtl="0" algn="l">
              <a:lnSpc>
                <a:spcPct val="90000"/>
              </a:lnSpc>
              <a:spcBef>
                <a:spcPts val="1000"/>
              </a:spcBef>
              <a:spcAft>
                <a:spcPts val="0"/>
              </a:spcAft>
              <a:buClr>
                <a:schemeClr val="dk1"/>
              </a:buClr>
              <a:buSzPts val="2600"/>
              <a:buChar char="•"/>
            </a:pPr>
            <a:r>
              <a:rPr lang="en-US" sz="2600"/>
              <a:t>This simplifies the contract between client and server, and in many cases minimizes the amount of data that needs to be transferred. And the Internet is a stateless development environment is often used.</a:t>
            </a:r>
            <a:endParaRPr sz="2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1"/>
          <p:cNvSpPr txBox="1"/>
          <p:nvPr>
            <p:ph type="title"/>
          </p:nvPr>
        </p:nvSpPr>
        <p:spPr>
          <a:xfrm>
            <a:off x="516229" y="247069"/>
            <a:ext cx="10837571" cy="104652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Hypertext Transfer Protocol Secure (HTTPS)</a:t>
            </a:r>
            <a:endParaRPr/>
          </a:p>
        </p:txBody>
      </p:sp>
      <p:grpSp>
        <p:nvGrpSpPr>
          <p:cNvPr id="679" name="Google Shape;679;p51"/>
          <p:cNvGrpSpPr/>
          <p:nvPr/>
        </p:nvGrpSpPr>
        <p:grpSpPr>
          <a:xfrm>
            <a:off x="441102" y="1643728"/>
            <a:ext cx="11481514" cy="4532681"/>
            <a:chOff x="0" y="553"/>
            <a:chExt cx="11481514" cy="4532681"/>
          </a:xfrm>
        </p:grpSpPr>
        <p:cxnSp>
          <p:nvCxnSpPr>
            <p:cNvPr id="680" name="Google Shape;680;p51"/>
            <p:cNvCxnSpPr/>
            <p:nvPr/>
          </p:nvCxnSpPr>
          <p:spPr>
            <a:xfrm>
              <a:off x="0" y="553"/>
              <a:ext cx="11481514"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681" name="Google Shape;681;p51"/>
            <p:cNvSpPr/>
            <p:nvPr/>
          </p:nvSpPr>
          <p:spPr>
            <a:xfrm>
              <a:off x="0" y="553"/>
              <a:ext cx="11481514" cy="9065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1"/>
            <p:cNvSpPr txBox="1"/>
            <p:nvPr/>
          </p:nvSpPr>
          <p:spPr>
            <a:xfrm>
              <a:off x="0" y="553"/>
              <a:ext cx="11481514" cy="906536"/>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Basically, it is the secure version of HTTP.</a:t>
              </a:r>
              <a:endParaRPr/>
            </a:p>
          </p:txBody>
        </p:sp>
        <p:cxnSp>
          <p:nvCxnSpPr>
            <p:cNvPr id="683" name="Google Shape;683;p51"/>
            <p:cNvCxnSpPr/>
            <p:nvPr/>
          </p:nvCxnSpPr>
          <p:spPr>
            <a:xfrm>
              <a:off x="0" y="907089"/>
              <a:ext cx="11481514"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684" name="Google Shape;684;p51"/>
            <p:cNvSpPr/>
            <p:nvPr/>
          </p:nvSpPr>
          <p:spPr>
            <a:xfrm>
              <a:off x="0" y="907089"/>
              <a:ext cx="11481514" cy="9065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1"/>
            <p:cNvSpPr txBox="1"/>
            <p:nvPr/>
          </p:nvSpPr>
          <p:spPr>
            <a:xfrm>
              <a:off x="0" y="907089"/>
              <a:ext cx="11481514" cy="906536"/>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It is the protocol where the encrypted HTTP data is transferred over a secure connection.</a:t>
              </a:r>
              <a:endParaRPr/>
            </a:p>
          </p:txBody>
        </p:sp>
        <p:cxnSp>
          <p:nvCxnSpPr>
            <p:cNvPr id="686" name="Google Shape;686;p51"/>
            <p:cNvCxnSpPr/>
            <p:nvPr/>
          </p:nvCxnSpPr>
          <p:spPr>
            <a:xfrm>
              <a:off x="0" y="1813625"/>
              <a:ext cx="11481514"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687" name="Google Shape;687;p51"/>
            <p:cNvSpPr/>
            <p:nvPr/>
          </p:nvSpPr>
          <p:spPr>
            <a:xfrm>
              <a:off x="0" y="1813625"/>
              <a:ext cx="11481514" cy="9065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1"/>
            <p:cNvSpPr txBox="1"/>
            <p:nvPr/>
          </p:nvSpPr>
          <p:spPr>
            <a:xfrm>
              <a:off x="0" y="1813625"/>
              <a:ext cx="11481514" cy="906536"/>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Communication between the web client (e.g. browser) and the web server are encrypted by Transport Layer Security (TLS) or its predecessor Secure Socket Layer (SSL).</a:t>
              </a:r>
              <a:endParaRPr/>
            </a:p>
          </p:txBody>
        </p:sp>
        <p:cxnSp>
          <p:nvCxnSpPr>
            <p:cNvPr id="689" name="Google Shape;689;p51"/>
            <p:cNvCxnSpPr/>
            <p:nvPr/>
          </p:nvCxnSpPr>
          <p:spPr>
            <a:xfrm>
              <a:off x="0" y="2720162"/>
              <a:ext cx="11481514"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690" name="Google Shape;690;p51"/>
            <p:cNvSpPr/>
            <p:nvPr/>
          </p:nvSpPr>
          <p:spPr>
            <a:xfrm>
              <a:off x="0" y="2720162"/>
              <a:ext cx="11481514" cy="9065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1"/>
            <p:cNvSpPr txBox="1"/>
            <p:nvPr/>
          </p:nvSpPr>
          <p:spPr>
            <a:xfrm>
              <a:off x="0" y="2720162"/>
              <a:ext cx="11481514" cy="906536"/>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Thus, HTTPS refers to Hypertext Text Transfer Protocol over Secure Socket Layer or HTTP over SSL.</a:t>
              </a:r>
              <a:endParaRPr/>
            </a:p>
          </p:txBody>
        </p:sp>
        <p:cxnSp>
          <p:nvCxnSpPr>
            <p:cNvPr id="692" name="Google Shape;692;p51"/>
            <p:cNvCxnSpPr/>
            <p:nvPr/>
          </p:nvCxnSpPr>
          <p:spPr>
            <a:xfrm>
              <a:off x="0" y="3626698"/>
              <a:ext cx="11481514"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693" name="Google Shape;693;p51"/>
            <p:cNvSpPr/>
            <p:nvPr/>
          </p:nvSpPr>
          <p:spPr>
            <a:xfrm>
              <a:off x="0" y="3626698"/>
              <a:ext cx="11481514" cy="90653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1"/>
            <p:cNvSpPr txBox="1"/>
            <p:nvPr/>
          </p:nvSpPr>
          <p:spPr>
            <a:xfrm>
              <a:off x="0" y="3626698"/>
              <a:ext cx="11481514" cy="906536"/>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By default, HTTPS uses 443 port, whereas HTTP uses port 80.</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8" name="Shape 698"/>
        <p:cNvGrpSpPr/>
        <p:nvPr/>
      </p:nvGrpSpPr>
      <p:grpSpPr>
        <a:xfrm>
          <a:off x="0" y="0"/>
          <a:ext cx="0" cy="0"/>
          <a:chOff x="0" y="0"/>
          <a:chExt cx="0" cy="0"/>
        </a:xfrm>
      </p:grpSpPr>
      <p:sp>
        <p:nvSpPr>
          <p:cNvPr id="699" name="Google Shape;699;p52"/>
          <p:cNvSpPr/>
          <p:nvPr/>
        </p:nvSpPr>
        <p:spPr>
          <a:xfrm rot="-5400000">
            <a:off x="800100" y="1491343"/>
            <a:ext cx="3333749" cy="3499103"/>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700" name="Google Shape;700;p52"/>
          <p:cNvPicPr preferRelativeResize="0"/>
          <p:nvPr>
            <p:ph idx="1" type="body"/>
          </p:nvPr>
        </p:nvPicPr>
        <p:blipFill rotWithShape="1">
          <a:blip r:embed="rId3">
            <a:alphaModFix/>
          </a:blip>
          <a:srcRect b="0" l="0" r="0" t="0"/>
          <a:stretch/>
        </p:blipFill>
        <p:spPr>
          <a:xfrm>
            <a:off x="5314828" y="643466"/>
            <a:ext cx="5705675" cy="556873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04" name="Shape 704"/>
        <p:cNvGrpSpPr/>
        <p:nvPr/>
      </p:nvGrpSpPr>
      <p:grpSpPr>
        <a:xfrm>
          <a:off x="0" y="0"/>
          <a:ext cx="0" cy="0"/>
          <a:chOff x="0" y="0"/>
          <a:chExt cx="0" cy="0"/>
        </a:xfrm>
      </p:grpSpPr>
      <p:pic>
        <p:nvPicPr>
          <p:cNvPr descr="Person holding mouse" id="705" name="Google Shape;705;p53"/>
          <p:cNvPicPr preferRelativeResize="0"/>
          <p:nvPr/>
        </p:nvPicPr>
        <p:blipFill rotWithShape="1">
          <a:blip r:embed="rId3">
            <a:alphaModFix/>
          </a:blip>
          <a:srcRect b="-3" l="13091" r="13679" t="0"/>
          <a:stretch/>
        </p:blipFill>
        <p:spPr>
          <a:xfrm>
            <a:off x="20" y="10"/>
            <a:ext cx="7534636" cy="6857990"/>
          </a:xfrm>
          <a:prstGeom prst="rect">
            <a:avLst/>
          </a:prstGeom>
          <a:noFill/>
          <a:ln>
            <a:noFill/>
          </a:ln>
        </p:spPr>
      </p:pic>
      <p:sp>
        <p:nvSpPr>
          <p:cNvPr id="706" name="Google Shape;706;p53"/>
          <p:cNvSpPr/>
          <p:nvPr/>
        </p:nvSpPr>
        <p:spPr>
          <a:xfrm>
            <a:off x="7534656" y="0"/>
            <a:ext cx="4657344" cy="6858000"/>
          </a:xfrm>
          <a:prstGeom prst="rect">
            <a:avLst/>
          </a:prstGeom>
          <a:solidFill>
            <a:srgbClr val="9C8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7" name="Google Shape;707;p53"/>
          <p:cNvSpPr txBox="1"/>
          <p:nvPr>
            <p:ph type="title"/>
          </p:nvPr>
        </p:nvSpPr>
        <p:spPr>
          <a:xfrm>
            <a:off x="8153400" y="640081"/>
            <a:ext cx="3813693" cy="52553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b="1" lang="en-US">
                <a:solidFill>
                  <a:srgbClr val="FFFFFF"/>
                </a:solidFill>
              </a:rPr>
              <a:t>Email Protocols</a:t>
            </a:r>
            <a:endParaRPr b="1">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1" name="Shape 711"/>
        <p:cNvGrpSpPr/>
        <p:nvPr/>
      </p:nvGrpSpPr>
      <p:grpSpPr>
        <a:xfrm>
          <a:off x="0" y="0"/>
          <a:ext cx="0" cy="0"/>
          <a:chOff x="0" y="0"/>
          <a:chExt cx="0" cy="0"/>
        </a:xfrm>
      </p:grpSpPr>
      <p:sp>
        <p:nvSpPr>
          <p:cNvPr id="712" name="Google Shape;712;p5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3" name="Google Shape;713;p54"/>
          <p:cNvSpPr/>
          <p:nvPr/>
        </p:nvSpPr>
        <p:spPr>
          <a:xfrm>
            <a:off x="643468" y="643467"/>
            <a:ext cx="10905066" cy="5562249"/>
          </a:xfrm>
          <a:custGeom>
            <a:rect b="b" l="l" r="r" t="t"/>
            <a:pathLst>
              <a:path extrusionOk="0" h="5641173" w="11243827">
                <a:moveTo>
                  <a:pt x="11243827" y="0"/>
                </a:moveTo>
                <a:lnTo>
                  <a:pt x="11243827" y="5209610"/>
                </a:lnTo>
                <a:lnTo>
                  <a:pt x="11240675" y="5210442"/>
                </a:lnTo>
                <a:cubicBezTo>
                  <a:pt x="11212687" y="5216721"/>
                  <a:pt x="11197241" y="5217028"/>
                  <a:pt x="11179959" y="5221199"/>
                </a:cubicBezTo>
                <a:cubicBezTo>
                  <a:pt x="11151979" y="5230882"/>
                  <a:pt x="11122378" y="5252850"/>
                  <a:pt x="11105493" y="5259905"/>
                </a:cubicBezTo>
                <a:lnTo>
                  <a:pt x="11078640" y="5263531"/>
                </a:lnTo>
                <a:lnTo>
                  <a:pt x="11079616" y="5270380"/>
                </a:lnTo>
                <a:lnTo>
                  <a:pt x="11069641" y="5270884"/>
                </a:lnTo>
                <a:lnTo>
                  <a:pt x="11047377" y="5271051"/>
                </a:lnTo>
                <a:cubicBezTo>
                  <a:pt x="11033483" y="5272087"/>
                  <a:pt x="10994850" y="5270445"/>
                  <a:pt x="10980705" y="5272951"/>
                </a:cubicBezTo>
                <a:cubicBezTo>
                  <a:pt x="10976625" y="5280257"/>
                  <a:pt x="10970327" y="5284239"/>
                  <a:pt x="10962514" y="5286084"/>
                </a:cubicBezTo>
                <a:lnTo>
                  <a:pt x="10945307" y="5286290"/>
                </a:lnTo>
                <a:lnTo>
                  <a:pt x="10845516" y="5303894"/>
                </a:lnTo>
                <a:lnTo>
                  <a:pt x="10831795" y="5305210"/>
                </a:lnTo>
                <a:lnTo>
                  <a:pt x="10824365" y="5311111"/>
                </a:lnTo>
                <a:cubicBezTo>
                  <a:pt x="10818692" y="5312290"/>
                  <a:pt x="10802397" y="5311529"/>
                  <a:pt x="10797756" y="5312285"/>
                </a:cubicBezTo>
                <a:lnTo>
                  <a:pt x="10796525" y="5315645"/>
                </a:lnTo>
                <a:cubicBezTo>
                  <a:pt x="10781742" y="5321013"/>
                  <a:pt x="10726138" y="5338890"/>
                  <a:pt x="10709063" y="5344492"/>
                </a:cubicBezTo>
                <a:cubicBezTo>
                  <a:pt x="10705652" y="5339328"/>
                  <a:pt x="10698014" y="5347484"/>
                  <a:pt x="10694078" y="5349258"/>
                </a:cubicBezTo>
                <a:cubicBezTo>
                  <a:pt x="10693469" y="5345779"/>
                  <a:pt x="10683941" y="5344718"/>
                  <a:pt x="10681131" y="5347812"/>
                </a:cubicBezTo>
                <a:cubicBezTo>
                  <a:pt x="10614153" y="5364782"/>
                  <a:pt x="10647679" y="5329716"/>
                  <a:pt x="10609448" y="5351931"/>
                </a:cubicBezTo>
                <a:cubicBezTo>
                  <a:pt x="10602685" y="5353403"/>
                  <a:pt x="10597204" y="5352000"/>
                  <a:pt x="10592397" y="5349402"/>
                </a:cubicBezTo>
                <a:lnTo>
                  <a:pt x="10585227" y="5344063"/>
                </a:lnTo>
                <a:lnTo>
                  <a:pt x="10557472" y="5354151"/>
                </a:lnTo>
                <a:cubicBezTo>
                  <a:pt x="10543800" y="5357667"/>
                  <a:pt x="10529411" y="5359999"/>
                  <a:pt x="10514646" y="5361064"/>
                </a:cubicBezTo>
                <a:cubicBezTo>
                  <a:pt x="10511333" y="5353956"/>
                  <a:pt x="10499744" y="5364054"/>
                  <a:pt x="10494292" y="5366054"/>
                </a:cubicBezTo>
                <a:cubicBezTo>
                  <a:pt x="10494236" y="5361412"/>
                  <a:pt x="10482156" y="5359187"/>
                  <a:pt x="10477869" y="5363025"/>
                </a:cubicBezTo>
                <a:cubicBezTo>
                  <a:pt x="10387782" y="5379617"/>
                  <a:pt x="10438473" y="5336257"/>
                  <a:pt x="10384411" y="5362257"/>
                </a:cubicBezTo>
                <a:cubicBezTo>
                  <a:pt x="10375368" y="5363613"/>
                  <a:pt x="10368582" y="5361287"/>
                  <a:pt x="10362921" y="5357444"/>
                </a:cubicBezTo>
                <a:lnTo>
                  <a:pt x="10352736" y="5347851"/>
                </a:lnTo>
                <a:lnTo>
                  <a:pt x="10344754" y="5351272"/>
                </a:lnTo>
                <a:cubicBezTo>
                  <a:pt x="10314632" y="5351540"/>
                  <a:pt x="10305751" y="5341709"/>
                  <a:pt x="10288226" y="5351613"/>
                </a:cubicBezTo>
                <a:cubicBezTo>
                  <a:pt x="10262327" y="5331026"/>
                  <a:pt x="10271048" y="5349560"/>
                  <a:pt x="10251350" y="5352711"/>
                </a:cubicBezTo>
                <a:cubicBezTo>
                  <a:pt x="10235810" y="5356816"/>
                  <a:pt x="10264339" y="5364714"/>
                  <a:pt x="10249108" y="5365881"/>
                </a:cubicBezTo>
                <a:cubicBezTo>
                  <a:pt x="10232632" y="5360566"/>
                  <a:pt x="10233406" y="5377073"/>
                  <a:pt x="10216272" y="5370573"/>
                </a:cubicBezTo>
                <a:cubicBezTo>
                  <a:pt x="10220434" y="5358137"/>
                  <a:pt x="10182459" y="5372984"/>
                  <a:pt x="10181278" y="5362119"/>
                </a:cubicBezTo>
                <a:cubicBezTo>
                  <a:pt x="10166724" y="5377655"/>
                  <a:pt x="10159412" y="5358516"/>
                  <a:pt x="10140033" y="5363304"/>
                </a:cubicBezTo>
                <a:cubicBezTo>
                  <a:pt x="10130907" y="5369181"/>
                  <a:pt x="10124323" y="5370190"/>
                  <a:pt x="10115353" y="5363869"/>
                </a:cubicBezTo>
                <a:cubicBezTo>
                  <a:pt x="10073314" y="5392482"/>
                  <a:pt x="10089920" y="5365150"/>
                  <a:pt x="10050578" y="5376153"/>
                </a:cubicBezTo>
                <a:cubicBezTo>
                  <a:pt x="10016683" y="5387725"/>
                  <a:pt x="9978260" y="5395233"/>
                  <a:pt x="9945478" y="5422859"/>
                </a:cubicBezTo>
                <a:cubicBezTo>
                  <a:pt x="9939461" y="5430686"/>
                  <a:pt x="9924686" y="5433649"/>
                  <a:pt x="9912481" y="5429477"/>
                </a:cubicBezTo>
                <a:cubicBezTo>
                  <a:pt x="9910384" y="5428759"/>
                  <a:pt x="9908438" y="5427851"/>
                  <a:pt x="9906713" y="5426784"/>
                </a:cubicBezTo>
                <a:cubicBezTo>
                  <a:pt x="9878372" y="5431011"/>
                  <a:pt x="9774714" y="5449885"/>
                  <a:pt x="9742436" y="5454834"/>
                </a:cubicBezTo>
                <a:cubicBezTo>
                  <a:pt x="9739822" y="5444779"/>
                  <a:pt x="9723500" y="5462923"/>
                  <a:pt x="9713044" y="5456476"/>
                </a:cubicBezTo>
                <a:cubicBezTo>
                  <a:pt x="9705555" y="5450821"/>
                  <a:pt x="9698855" y="5455006"/>
                  <a:pt x="9691033" y="5455451"/>
                </a:cubicBezTo>
                <a:cubicBezTo>
                  <a:pt x="9680728" y="5451004"/>
                  <a:pt x="9647117" y="5459035"/>
                  <a:pt x="9638355" y="5464794"/>
                </a:cubicBezTo>
                <a:cubicBezTo>
                  <a:pt x="9617415" y="5484808"/>
                  <a:pt x="9569832" y="5469945"/>
                  <a:pt x="9552434" y="5485280"/>
                </a:cubicBezTo>
                <a:cubicBezTo>
                  <a:pt x="9546122" y="5487529"/>
                  <a:pt x="9539945" y="5488440"/>
                  <a:pt x="9533883" y="5488516"/>
                </a:cubicBezTo>
                <a:lnTo>
                  <a:pt x="9516916" y="5486828"/>
                </a:lnTo>
                <a:lnTo>
                  <a:pt x="9512093" y="5482541"/>
                </a:lnTo>
                <a:lnTo>
                  <a:pt x="9501725" y="5483603"/>
                </a:lnTo>
                <a:lnTo>
                  <a:pt x="9498754" y="5482951"/>
                </a:lnTo>
                <a:cubicBezTo>
                  <a:pt x="9493078" y="5481686"/>
                  <a:pt x="9487476" y="5480586"/>
                  <a:pt x="9481932" y="5480151"/>
                </a:cubicBezTo>
                <a:cubicBezTo>
                  <a:pt x="9489223" y="5501646"/>
                  <a:pt x="9435971" y="5479991"/>
                  <a:pt x="9451321" y="5497375"/>
                </a:cubicBezTo>
                <a:cubicBezTo>
                  <a:pt x="9422124" y="5498722"/>
                  <a:pt x="9444395" y="5514914"/>
                  <a:pt x="9409298" y="5499478"/>
                </a:cubicBezTo>
                <a:cubicBezTo>
                  <a:pt x="9363968" y="5517055"/>
                  <a:pt x="9350073" y="5507226"/>
                  <a:pt x="9303056" y="5519093"/>
                </a:cubicBezTo>
                <a:cubicBezTo>
                  <a:pt x="9272929" y="5515489"/>
                  <a:pt x="9242312" y="5519100"/>
                  <a:pt x="9229078" y="5524154"/>
                </a:cubicBezTo>
                <a:cubicBezTo>
                  <a:pt x="9244549" y="5484199"/>
                  <a:pt x="9198133" y="5512463"/>
                  <a:pt x="9165105" y="5532892"/>
                </a:cubicBezTo>
                <a:cubicBezTo>
                  <a:pt x="9128348" y="5546691"/>
                  <a:pt x="9105217" y="5601124"/>
                  <a:pt x="9077301" y="5580356"/>
                </a:cubicBezTo>
                <a:cubicBezTo>
                  <a:pt x="9034770" y="5585424"/>
                  <a:pt x="9004654" y="5606346"/>
                  <a:pt x="8960065" y="5597982"/>
                </a:cubicBezTo>
                <a:cubicBezTo>
                  <a:pt x="8958681" y="5601368"/>
                  <a:pt x="8956414" y="5604204"/>
                  <a:pt x="8953536" y="5606638"/>
                </a:cubicBezTo>
                <a:lnTo>
                  <a:pt x="8943907" y="5612541"/>
                </a:lnTo>
                <a:lnTo>
                  <a:pt x="8942046" y="5612112"/>
                </a:lnTo>
                <a:cubicBezTo>
                  <a:pt x="8934733" y="5612036"/>
                  <a:pt x="8930989" y="5613463"/>
                  <a:pt x="8928824" y="5615549"/>
                </a:cubicBezTo>
                <a:lnTo>
                  <a:pt x="8927294" y="5618607"/>
                </a:lnTo>
                <a:lnTo>
                  <a:pt x="8918651" y="5621688"/>
                </a:lnTo>
                <a:lnTo>
                  <a:pt x="8902772" y="5629703"/>
                </a:lnTo>
                <a:lnTo>
                  <a:pt x="8898724" y="5629379"/>
                </a:lnTo>
                <a:lnTo>
                  <a:pt x="8873099" y="5638628"/>
                </a:lnTo>
                <a:lnTo>
                  <a:pt x="8872234" y="5637889"/>
                </a:lnTo>
                <a:cubicBezTo>
                  <a:pt x="8869712" y="5636443"/>
                  <a:pt x="8866744" y="5635774"/>
                  <a:pt x="8862777" y="5636711"/>
                </a:cubicBezTo>
                <a:cubicBezTo>
                  <a:pt x="8861373" y="5622581"/>
                  <a:pt x="8857449" y="5632426"/>
                  <a:pt x="8845869" y="5636436"/>
                </a:cubicBezTo>
                <a:cubicBezTo>
                  <a:pt x="8841103" y="5615386"/>
                  <a:pt x="8812729" y="5634444"/>
                  <a:pt x="8800548" y="5625084"/>
                </a:cubicBezTo>
                <a:cubicBezTo>
                  <a:pt x="8792146" y="5628504"/>
                  <a:pt x="8783174" y="5631737"/>
                  <a:pt x="8773774" y="5634630"/>
                </a:cubicBezTo>
                <a:lnTo>
                  <a:pt x="8698255" y="5636083"/>
                </a:lnTo>
                <a:lnTo>
                  <a:pt x="8619167" y="5619130"/>
                </a:lnTo>
                <a:cubicBezTo>
                  <a:pt x="8589913" y="5618762"/>
                  <a:pt x="8564581" y="5612466"/>
                  <a:pt x="8539822" y="5616905"/>
                </a:cubicBezTo>
                <a:cubicBezTo>
                  <a:pt x="8529764" y="5612008"/>
                  <a:pt x="8520285" y="5610031"/>
                  <a:pt x="8511094" y="5617360"/>
                </a:cubicBezTo>
                <a:cubicBezTo>
                  <a:pt x="8483794" y="5614914"/>
                  <a:pt x="8477184" y="5604447"/>
                  <a:pt x="8459886" y="5612612"/>
                </a:cubicBezTo>
                <a:cubicBezTo>
                  <a:pt x="8444548" y="5595681"/>
                  <a:pt x="8443640" y="5602142"/>
                  <a:pt x="8436432" y="5606990"/>
                </a:cubicBezTo>
                <a:lnTo>
                  <a:pt x="8435403" y="5607336"/>
                </a:lnTo>
                <a:lnTo>
                  <a:pt x="8433307" y="5604917"/>
                </a:lnTo>
                <a:lnTo>
                  <a:pt x="8428968" y="5603796"/>
                </a:lnTo>
                <a:lnTo>
                  <a:pt x="8417124" y="5604518"/>
                </a:lnTo>
                <a:lnTo>
                  <a:pt x="8412669" y="5605413"/>
                </a:lnTo>
                <a:cubicBezTo>
                  <a:pt x="8409601" y="5605797"/>
                  <a:pt x="8407563" y="5605754"/>
                  <a:pt x="8406152" y="5605396"/>
                </a:cubicBezTo>
                <a:lnTo>
                  <a:pt x="8405989" y="5605197"/>
                </a:lnTo>
                <a:lnTo>
                  <a:pt x="8399884" y="5605568"/>
                </a:lnTo>
                <a:cubicBezTo>
                  <a:pt x="8389582" y="5606652"/>
                  <a:pt x="8379557" y="5608135"/>
                  <a:pt x="8370014" y="5609900"/>
                </a:cubicBezTo>
                <a:cubicBezTo>
                  <a:pt x="8361945" y="5598787"/>
                  <a:pt x="8326685" y="5611914"/>
                  <a:pt x="8330544" y="5590964"/>
                </a:cubicBezTo>
                <a:cubicBezTo>
                  <a:pt x="8317672" y="5592723"/>
                  <a:pt x="8309886" y="5601422"/>
                  <a:pt x="8314221" y="5587682"/>
                </a:cubicBezTo>
                <a:cubicBezTo>
                  <a:pt x="8309983" y="5587866"/>
                  <a:pt x="8307372" y="5586698"/>
                  <a:pt x="8305502" y="5584868"/>
                </a:cubicBezTo>
                <a:lnTo>
                  <a:pt x="8304962" y="5584007"/>
                </a:lnTo>
                <a:lnTo>
                  <a:pt x="8276324" y="5588260"/>
                </a:lnTo>
                <a:lnTo>
                  <a:pt x="8272522" y="5587226"/>
                </a:lnTo>
                <a:lnTo>
                  <a:pt x="8253857" y="5592043"/>
                </a:lnTo>
                <a:lnTo>
                  <a:pt x="8244212" y="5593439"/>
                </a:lnTo>
                <a:lnTo>
                  <a:pt x="8241488" y="5596085"/>
                </a:lnTo>
                <a:cubicBezTo>
                  <a:pt x="8238546" y="5597691"/>
                  <a:pt x="8234330" y="5598384"/>
                  <a:pt x="8227256" y="5597005"/>
                </a:cubicBezTo>
                <a:lnTo>
                  <a:pt x="8225619" y="5596262"/>
                </a:lnTo>
                <a:lnTo>
                  <a:pt x="8213882" y="5600179"/>
                </a:lnTo>
                <a:cubicBezTo>
                  <a:pt x="8210102" y="5601988"/>
                  <a:pt x="8206755" y="5604291"/>
                  <a:pt x="8204045" y="5607275"/>
                </a:cubicBezTo>
                <a:cubicBezTo>
                  <a:pt x="8164079" y="5591326"/>
                  <a:pt x="8126369" y="5605919"/>
                  <a:pt x="8082989" y="5603160"/>
                </a:cubicBezTo>
                <a:cubicBezTo>
                  <a:pt x="8034449" y="5606898"/>
                  <a:pt x="8008954" y="5596936"/>
                  <a:pt x="7976942" y="5598455"/>
                </a:cubicBezTo>
                <a:cubicBezTo>
                  <a:pt x="7962042" y="5600916"/>
                  <a:pt x="7941729" y="5599827"/>
                  <a:pt x="7950121" y="5590893"/>
                </a:cubicBezTo>
                <a:cubicBezTo>
                  <a:pt x="7904855" y="5610014"/>
                  <a:pt x="7778840" y="5612380"/>
                  <a:pt x="7727691" y="5621064"/>
                </a:cubicBezTo>
                <a:cubicBezTo>
                  <a:pt x="7699805" y="5600056"/>
                  <a:pt x="7714922" y="5619495"/>
                  <a:pt x="7685998" y="5615564"/>
                </a:cubicBezTo>
                <a:cubicBezTo>
                  <a:pt x="7693909" y="5634905"/>
                  <a:pt x="7650884" y="5604714"/>
                  <a:pt x="7649302" y="5626541"/>
                </a:cubicBezTo>
                <a:cubicBezTo>
                  <a:pt x="7644089" y="5625134"/>
                  <a:pt x="7639087" y="5623084"/>
                  <a:pt x="7634083" y="5620862"/>
                </a:cubicBezTo>
                <a:lnTo>
                  <a:pt x="7631455" y="5619708"/>
                </a:lnTo>
                <a:lnTo>
                  <a:pt x="7620952" y="5618872"/>
                </a:lnTo>
                <a:lnTo>
                  <a:pt x="7617992" y="5613914"/>
                </a:lnTo>
                <a:lnTo>
                  <a:pt x="7602182" y="5609271"/>
                </a:lnTo>
                <a:cubicBezTo>
                  <a:pt x="7596260" y="5608262"/>
                  <a:pt x="7589888" y="5608028"/>
                  <a:pt x="7582847" y="5609047"/>
                </a:cubicBezTo>
                <a:cubicBezTo>
                  <a:pt x="7565525" y="5617697"/>
                  <a:pt x="7538553" y="5607096"/>
                  <a:pt x="7514158" y="5607737"/>
                </a:cubicBezTo>
                <a:lnTo>
                  <a:pt x="7502955" y="5610415"/>
                </a:lnTo>
                <a:lnTo>
                  <a:pt x="7466391" y="5605949"/>
                </a:lnTo>
                <a:cubicBezTo>
                  <a:pt x="7455982" y="5605083"/>
                  <a:pt x="7445179" y="5604628"/>
                  <a:pt x="7433806" y="5604945"/>
                </a:cubicBezTo>
                <a:lnTo>
                  <a:pt x="7412693" y="5607075"/>
                </a:lnTo>
                <a:lnTo>
                  <a:pt x="7407159" y="5605310"/>
                </a:lnTo>
                <a:cubicBezTo>
                  <a:pt x="7397520" y="5605506"/>
                  <a:pt x="7384763" y="5611721"/>
                  <a:pt x="7385900" y="5604171"/>
                </a:cubicBezTo>
                <a:lnTo>
                  <a:pt x="7375071" y="5606788"/>
                </a:lnTo>
                <a:lnTo>
                  <a:pt x="7364382" y="5600762"/>
                </a:lnTo>
                <a:cubicBezTo>
                  <a:pt x="7363212" y="5599363"/>
                  <a:pt x="7362331" y="5597874"/>
                  <a:pt x="7361770" y="5596347"/>
                </a:cubicBezTo>
                <a:lnTo>
                  <a:pt x="7346641" y="5598329"/>
                </a:lnTo>
                <a:lnTo>
                  <a:pt x="7334238" y="5594014"/>
                </a:lnTo>
                <a:lnTo>
                  <a:pt x="7323426" y="5596835"/>
                </a:lnTo>
                <a:lnTo>
                  <a:pt x="7318938" y="5596200"/>
                </a:lnTo>
                <a:lnTo>
                  <a:pt x="7307784" y="5594065"/>
                </a:lnTo>
                <a:cubicBezTo>
                  <a:pt x="7302066" y="5592568"/>
                  <a:pt x="7295667" y="5590765"/>
                  <a:pt x="7288540" y="5589320"/>
                </a:cubicBezTo>
                <a:lnTo>
                  <a:pt x="7282537" y="5588660"/>
                </a:lnTo>
                <a:lnTo>
                  <a:pt x="7269466" y="5581404"/>
                </a:lnTo>
                <a:cubicBezTo>
                  <a:pt x="7259956" y="5575919"/>
                  <a:pt x="7252471" y="5572223"/>
                  <a:pt x="7244165" y="5575200"/>
                </a:cubicBezTo>
                <a:cubicBezTo>
                  <a:pt x="7230005" y="5568113"/>
                  <a:pt x="7220114" y="5548251"/>
                  <a:pt x="7199619" y="5553550"/>
                </a:cubicBezTo>
                <a:cubicBezTo>
                  <a:pt x="7205839" y="5544552"/>
                  <a:pt x="7176858" y="5552461"/>
                  <a:pt x="7173434" y="5543219"/>
                </a:cubicBezTo>
                <a:cubicBezTo>
                  <a:pt x="7171853" y="5535776"/>
                  <a:pt x="7162694" y="5536440"/>
                  <a:pt x="7155718" y="5533697"/>
                </a:cubicBezTo>
                <a:cubicBezTo>
                  <a:pt x="7150747" y="5526096"/>
                  <a:pt x="7115649" y="5519155"/>
                  <a:pt x="7103430" y="5520249"/>
                </a:cubicBezTo>
                <a:cubicBezTo>
                  <a:pt x="7068988" y="5527813"/>
                  <a:pt x="7041283" y="5497211"/>
                  <a:pt x="7013746" y="5502470"/>
                </a:cubicBezTo>
                <a:cubicBezTo>
                  <a:pt x="7006535" y="5501753"/>
                  <a:pt x="7000557" y="5500031"/>
                  <a:pt x="6995379" y="5497693"/>
                </a:cubicBezTo>
                <a:lnTo>
                  <a:pt x="6982475" y="5489641"/>
                </a:lnTo>
                <a:cubicBezTo>
                  <a:pt x="6982314" y="5487873"/>
                  <a:pt x="6982155" y="5486104"/>
                  <a:pt x="6981994" y="5484335"/>
                </a:cubicBezTo>
                <a:lnTo>
                  <a:pt x="6972355" y="5481074"/>
                </a:lnTo>
                <a:lnTo>
                  <a:pt x="6970394" y="5479383"/>
                </a:lnTo>
                <a:cubicBezTo>
                  <a:pt x="6966663" y="5476135"/>
                  <a:pt x="6962857" y="5473046"/>
                  <a:pt x="6958543" y="5470507"/>
                </a:cubicBezTo>
                <a:cubicBezTo>
                  <a:pt x="6946682" y="5490417"/>
                  <a:pt x="6919886" y="5452192"/>
                  <a:pt x="6918276" y="5472034"/>
                </a:cubicBezTo>
                <a:cubicBezTo>
                  <a:pt x="6892502" y="5461546"/>
                  <a:pt x="6897731" y="5483185"/>
                  <a:pt x="6881046" y="5457070"/>
                </a:cubicBezTo>
                <a:cubicBezTo>
                  <a:pt x="6828055" y="5453051"/>
                  <a:pt x="6839016" y="5431108"/>
                  <a:pt x="6752164" y="5425021"/>
                </a:cubicBezTo>
                <a:cubicBezTo>
                  <a:pt x="6758292" y="5421861"/>
                  <a:pt x="6727733" y="5418470"/>
                  <a:pt x="6724964" y="5414071"/>
                </a:cubicBezTo>
                <a:lnTo>
                  <a:pt x="6683286" y="5432830"/>
                </a:lnTo>
                <a:lnTo>
                  <a:pt x="6644277" y="5429684"/>
                </a:lnTo>
                <a:cubicBezTo>
                  <a:pt x="6602299" y="5429624"/>
                  <a:pt x="6572889" y="5412513"/>
                  <a:pt x="6532914" y="5431205"/>
                </a:cubicBezTo>
                <a:lnTo>
                  <a:pt x="6307459" y="5467087"/>
                </a:lnTo>
                <a:cubicBezTo>
                  <a:pt x="6243940" y="5484756"/>
                  <a:pt x="6232610" y="5506751"/>
                  <a:pt x="6196243" y="5515042"/>
                </a:cubicBezTo>
                <a:cubicBezTo>
                  <a:pt x="6164533" y="5518021"/>
                  <a:pt x="6142666" y="5509345"/>
                  <a:pt x="6099124" y="5516848"/>
                </a:cubicBezTo>
                <a:cubicBezTo>
                  <a:pt x="6076503" y="5515419"/>
                  <a:pt x="6031865" y="5528713"/>
                  <a:pt x="6016077" y="5528642"/>
                </a:cubicBezTo>
                <a:cubicBezTo>
                  <a:pt x="6017142" y="5530608"/>
                  <a:pt x="6008544" y="5532493"/>
                  <a:pt x="6004389" y="5531206"/>
                </a:cubicBezTo>
                <a:cubicBezTo>
                  <a:pt x="5932347" y="5531241"/>
                  <a:pt x="5981006" y="5545600"/>
                  <a:pt x="5933945" y="5538840"/>
                </a:cubicBezTo>
                <a:cubicBezTo>
                  <a:pt x="5905303" y="5539379"/>
                  <a:pt x="5918093" y="5561978"/>
                  <a:pt x="5883936" y="5553807"/>
                </a:cubicBezTo>
                <a:cubicBezTo>
                  <a:pt x="5850054" y="5556990"/>
                  <a:pt x="5832962" y="5567338"/>
                  <a:pt x="5798331" y="5564248"/>
                </a:cubicBezTo>
                <a:cubicBezTo>
                  <a:pt x="5766627" y="5567265"/>
                  <a:pt x="5741097" y="5573248"/>
                  <a:pt x="5712738" y="5573120"/>
                </a:cubicBezTo>
                <a:cubicBezTo>
                  <a:pt x="5703372" y="5576849"/>
                  <a:pt x="5693695" y="5578874"/>
                  <a:pt x="5681342" y="5575621"/>
                </a:cubicBezTo>
                <a:lnTo>
                  <a:pt x="5627167" y="5583215"/>
                </a:lnTo>
                <a:cubicBezTo>
                  <a:pt x="5612183" y="5597917"/>
                  <a:pt x="5611727" y="5586689"/>
                  <a:pt x="5591414" y="5587695"/>
                </a:cubicBezTo>
                <a:cubicBezTo>
                  <a:pt x="5574616" y="5587612"/>
                  <a:pt x="5598133" y="5579413"/>
                  <a:pt x="5583028" y="5580877"/>
                </a:cubicBezTo>
                <a:cubicBezTo>
                  <a:pt x="5569804" y="5586020"/>
                  <a:pt x="5562718" y="5576982"/>
                  <a:pt x="5549426" y="5582858"/>
                </a:cubicBezTo>
                <a:cubicBezTo>
                  <a:pt x="5559299" y="5589013"/>
                  <a:pt x="5515978" y="5586206"/>
                  <a:pt x="5519999" y="5592246"/>
                </a:cubicBezTo>
                <a:cubicBezTo>
                  <a:pt x="5498728" y="5585844"/>
                  <a:pt x="5500813" y="5597206"/>
                  <a:pt x="5480028" y="5597282"/>
                </a:cubicBezTo>
                <a:cubicBezTo>
                  <a:pt x="5468519" y="5595356"/>
                  <a:pt x="5461753" y="5595717"/>
                  <a:pt x="5456175" y="5600371"/>
                </a:cubicBezTo>
                <a:cubicBezTo>
                  <a:pt x="5402444" y="5590675"/>
                  <a:pt x="5431269" y="5603179"/>
                  <a:pt x="5388463" y="5602638"/>
                </a:cubicBezTo>
                <a:cubicBezTo>
                  <a:pt x="5350589" y="5601042"/>
                  <a:pt x="5310318" y="5602266"/>
                  <a:pt x="5265898" y="5591830"/>
                </a:cubicBezTo>
                <a:cubicBezTo>
                  <a:pt x="5256434" y="5588423"/>
                  <a:pt x="5240914" y="5588853"/>
                  <a:pt x="5231231" y="5592790"/>
                </a:cubicBezTo>
                <a:cubicBezTo>
                  <a:pt x="5229565" y="5593467"/>
                  <a:pt x="5228139" y="5594226"/>
                  <a:pt x="5226996" y="5595040"/>
                </a:cubicBezTo>
                <a:cubicBezTo>
                  <a:pt x="5199121" y="5587151"/>
                  <a:pt x="5190547" y="5594087"/>
                  <a:pt x="5175988" y="5588131"/>
                </a:cubicBezTo>
                <a:cubicBezTo>
                  <a:pt x="5141664" y="5589465"/>
                  <a:pt x="5120774" y="5599921"/>
                  <a:pt x="5107470" y="5594771"/>
                </a:cubicBezTo>
                <a:cubicBezTo>
                  <a:pt x="5082783" y="5597686"/>
                  <a:pt x="5044558" y="5603218"/>
                  <a:pt x="5027868" y="5605624"/>
                </a:cubicBezTo>
                <a:cubicBezTo>
                  <a:pt x="5023394" y="5609716"/>
                  <a:pt x="5015008" y="5608373"/>
                  <a:pt x="5007324" y="5609209"/>
                </a:cubicBezTo>
                <a:cubicBezTo>
                  <a:pt x="4999584" y="5613033"/>
                  <a:pt x="4963661" y="5613313"/>
                  <a:pt x="4952559" y="5611402"/>
                </a:cubicBezTo>
                <a:lnTo>
                  <a:pt x="4826081" y="5616191"/>
                </a:lnTo>
                <a:lnTo>
                  <a:pt x="4823501" y="5619174"/>
                </a:lnTo>
                <a:lnTo>
                  <a:pt x="4813093" y="5620026"/>
                </a:lnTo>
                <a:lnTo>
                  <a:pt x="4810563" y="5620787"/>
                </a:lnTo>
                <a:cubicBezTo>
                  <a:pt x="4805739" y="5622253"/>
                  <a:pt x="4800910" y="5623620"/>
                  <a:pt x="4795818" y="5624618"/>
                </a:cubicBezTo>
                <a:cubicBezTo>
                  <a:pt x="4792594" y="5611984"/>
                  <a:pt x="4751975" y="5631029"/>
                  <a:pt x="4758404" y="5619510"/>
                </a:cubicBezTo>
                <a:cubicBezTo>
                  <a:pt x="4729867" y="5622800"/>
                  <a:pt x="4743470" y="5610974"/>
                  <a:pt x="4717254" y="5624155"/>
                </a:cubicBezTo>
                <a:cubicBezTo>
                  <a:pt x="4665606" y="5620882"/>
                  <a:pt x="4638526" y="5634254"/>
                  <a:pt x="4591958" y="5624710"/>
                </a:cubicBezTo>
                <a:cubicBezTo>
                  <a:pt x="4600998" y="5629613"/>
                  <a:pt x="4491255" y="5629123"/>
                  <a:pt x="4476215" y="5628210"/>
                </a:cubicBezTo>
                <a:lnTo>
                  <a:pt x="4425193" y="5627414"/>
                </a:lnTo>
                <a:lnTo>
                  <a:pt x="4383866" y="5626546"/>
                </a:lnTo>
                <a:lnTo>
                  <a:pt x="4385596" y="5634646"/>
                </a:lnTo>
                <a:cubicBezTo>
                  <a:pt x="4373497" y="5634009"/>
                  <a:pt x="4366105" y="5636763"/>
                  <a:pt x="4360864" y="5641173"/>
                </a:cubicBezTo>
                <a:lnTo>
                  <a:pt x="4328321" y="5626332"/>
                </a:lnTo>
                <a:lnTo>
                  <a:pt x="4309842" y="5626471"/>
                </a:lnTo>
                <a:lnTo>
                  <a:pt x="4277424" y="5631598"/>
                </a:lnTo>
                <a:lnTo>
                  <a:pt x="4266627" y="5633969"/>
                </a:lnTo>
                <a:lnTo>
                  <a:pt x="4185525" y="5617508"/>
                </a:lnTo>
                <a:lnTo>
                  <a:pt x="4177617" y="5610903"/>
                </a:lnTo>
                <a:cubicBezTo>
                  <a:pt x="4169135" y="5606836"/>
                  <a:pt x="4157063" y="5604954"/>
                  <a:pt x="4136948" y="5608031"/>
                </a:cubicBezTo>
                <a:lnTo>
                  <a:pt x="4132323" y="5609784"/>
                </a:lnTo>
                <a:lnTo>
                  <a:pt x="4098620" y="5599672"/>
                </a:lnTo>
                <a:cubicBezTo>
                  <a:pt x="4087744" y="5595070"/>
                  <a:pt x="3971360" y="5589278"/>
                  <a:pt x="3963475" y="5581841"/>
                </a:cubicBezTo>
                <a:cubicBezTo>
                  <a:pt x="3836034" y="5600252"/>
                  <a:pt x="3827261" y="5567580"/>
                  <a:pt x="3703613" y="5572482"/>
                </a:cubicBezTo>
                <a:cubicBezTo>
                  <a:pt x="3596526" y="5522697"/>
                  <a:pt x="3528981" y="5553020"/>
                  <a:pt x="3432987" y="5545768"/>
                </a:cubicBezTo>
                <a:cubicBezTo>
                  <a:pt x="3341557" y="5540666"/>
                  <a:pt x="3299222" y="5556776"/>
                  <a:pt x="3176381" y="5556110"/>
                </a:cubicBezTo>
                <a:cubicBezTo>
                  <a:pt x="3046225" y="5545252"/>
                  <a:pt x="2856562" y="5551022"/>
                  <a:pt x="2710156" y="5527517"/>
                </a:cubicBezTo>
                <a:cubicBezTo>
                  <a:pt x="2595124" y="5519951"/>
                  <a:pt x="2594726" y="5525545"/>
                  <a:pt x="2550206" y="5524958"/>
                </a:cubicBezTo>
                <a:cubicBezTo>
                  <a:pt x="2535402" y="5528183"/>
                  <a:pt x="2457214" y="5518753"/>
                  <a:pt x="2443041" y="5523990"/>
                </a:cubicBezTo>
                <a:lnTo>
                  <a:pt x="2435613" y="5526704"/>
                </a:lnTo>
                <a:lnTo>
                  <a:pt x="2405682" y="5528307"/>
                </a:lnTo>
                <a:lnTo>
                  <a:pt x="2397487" y="5540337"/>
                </a:lnTo>
                <a:lnTo>
                  <a:pt x="2297454" y="5550765"/>
                </a:lnTo>
                <a:cubicBezTo>
                  <a:pt x="2230952" y="5521480"/>
                  <a:pt x="2174171" y="5556417"/>
                  <a:pt x="2056700" y="5555489"/>
                </a:cubicBezTo>
                <a:cubicBezTo>
                  <a:pt x="2025568" y="5545373"/>
                  <a:pt x="1901680" y="5520750"/>
                  <a:pt x="1878530" y="5535330"/>
                </a:cubicBezTo>
                <a:lnTo>
                  <a:pt x="1859292" y="5535461"/>
                </a:lnTo>
                <a:lnTo>
                  <a:pt x="1835626" y="5533793"/>
                </a:lnTo>
                <a:cubicBezTo>
                  <a:pt x="1823131" y="5534628"/>
                  <a:pt x="1810151" y="5536942"/>
                  <a:pt x="1798939" y="5540285"/>
                </a:cubicBezTo>
                <a:lnTo>
                  <a:pt x="1779046" y="5549949"/>
                </a:lnTo>
                <a:lnTo>
                  <a:pt x="1772421" y="5549018"/>
                </a:lnTo>
                <a:lnTo>
                  <a:pt x="1772052" y="5545689"/>
                </a:lnTo>
                <a:cubicBezTo>
                  <a:pt x="1758274" y="5534165"/>
                  <a:pt x="1670822" y="5556887"/>
                  <a:pt x="1711543" y="5534558"/>
                </a:cubicBezTo>
                <a:cubicBezTo>
                  <a:pt x="1696140" y="5533324"/>
                  <a:pt x="1670188" y="5488258"/>
                  <a:pt x="1631462" y="5491807"/>
                </a:cubicBezTo>
                <a:cubicBezTo>
                  <a:pt x="1579148" y="5498877"/>
                  <a:pt x="1591754" y="5486800"/>
                  <a:pt x="1538763" y="5482781"/>
                </a:cubicBezTo>
                <a:cubicBezTo>
                  <a:pt x="1522078" y="5456666"/>
                  <a:pt x="1527306" y="5478305"/>
                  <a:pt x="1501533" y="5467817"/>
                </a:cubicBezTo>
                <a:cubicBezTo>
                  <a:pt x="1499922" y="5487659"/>
                  <a:pt x="1473126" y="5449434"/>
                  <a:pt x="1461266" y="5469343"/>
                </a:cubicBezTo>
                <a:cubicBezTo>
                  <a:pt x="1456951" y="5466804"/>
                  <a:pt x="1453146" y="5463716"/>
                  <a:pt x="1449415" y="5460467"/>
                </a:cubicBezTo>
                <a:lnTo>
                  <a:pt x="1447454" y="5458776"/>
                </a:lnTo>
                <a:lnTo>
                  <a:pt x="1437814" y="5455515"/>
                </a:lnTo>
                <a:lnTo>
                  <a:pt x="1437334" y="5450209"/>
                </a:lnTo>
                <a:lnTo>
                  <a:pt x="1424429" y="5442157"/>
                </a:lnTo>
                <a:cubicBezTo>
                  <a:pt x="1419251" y="5439819"/>
                  <a:pt x="1413273" y="5438098"/>
                  <a:pt x="1406063" y="5437380"/>
                </a:cubicBezTo>
                <a:cubicBezTo>
                  <a:pt x="1378526" y="5442640"/>
                  <a:pt x="1350821" y="5412037"/>
                  <a:pt x="1316379" y="5419601"/>
                </a:cubicBezTo>
                <a:cubicBezTo>
                  <a:pt x="1304160" y="5420695"/>
                  <a:pt x="1269061" y="5413755"/>
                  <a:pt x="1264090" y="5406153"/>
                </a:cubicBezTo>
                <a:cubicBezTo>
                  <a:pt x="1257115" y="5403410"/>
                  <a:pt x="1247955" y="5404075"/>
                  <a:pt x="1246374" y="5396631"/>
                </a:cubicBezTo>
                <a:cubicBezTo>
                  <a:pt x="1242951" y="5387390"/>
                  <a:pt x="1213970" y="5395299"/>
                  <a:pt x="1220190" y="5386301"/>
                </a:cubicBezTo>
                <a:cubicBezTo>
                  <a:pt x="1199695" y="5391599"/>
                  <a:pt x="1189803" y="5371737"/>
                  <a:pt x="1175643" y="5364651"/>
                </a:cubicBezTo>
                <a:cubicBezTo>
                  <a:pt x="1167337" y="5367627"/>
                  <a:pt x="1159852" y="5363931"/>
                  <a:pt x="1150342" y="5358447"/>
                </a:cubicBezTo>
                <a:lnTo>
                  <a:pt x="1112024" y="5345786"/>
                </a:lnTo>
                <a:lnTo>
                  <a:pt x="1100870" y="5343651"/>
                </a:lnTo>
                <a:lnTo>
                  <a:pt x="1096383" y="5343015"/>
                </a:lnTo>
                <a:lnTo>
                  <a:pt x="1058039" y="5343504"/>
                </a:lnTo>
                <a:cubicBezTo>
                  <a:pt x="1057478" y="5341976"/>
                  <a:pt x="1056597" y="5340487"/>
                  <a:pt x="1055426" y="5339088"/>
                </a:cubicBezTo>
                <a:lnTo>
                  <a:pt x="1044738" y="5333063"/>
                </a:lnTo>
                <a:lnTo>
                  <a:pt x="1033909" y="5335680"/>
                </a:lnTo>
                <a:cubicBezTo>
                  <a:pt x="1035046" y="5328129"/>
                  <a:pt x="1022289" y="5334344"/>
                  <a:pt x="1012649" y="5334541"/>
                </a:cubicBezTo>
                <a:lnTo>
                  <a:pt x="1007115" y="5332775"/>
                </a:lnTo>
                <a:lnTo>
                  <a:pt x="987447" y="5346462"/>
                </a:lnTo>
                <a:cubicBezTo>
                  <a:pt x="976074" y="5346779"/>
                  <a:pt x="963827" y="5334768"/>
                  <a:pt x="953418" y="5333901"/>
                </a:cubicBezTo>
                <a:lnTo>
                  <a:pt x="916854" y="5329435"/>
                </a:lnTo>
                <a:lnTo>
                  <a:pt x="905651" y="5332114"/>
                </a:lnTo>
                <a:cubicBezTo>
                  <a:pt x="881256" y="5332755"/>
                  <a:pt x="855727" y="5330820"/>
                  <a:pt x="838405" y="5339470"/>
                </a:cubicBezTo>
                <a:cubicBezTo>
                  <a:pt x="831364" y="5340489"/>
                  <a:pt x="823548" y="5331589"/>
                  <a:pt x="817627" y="5330580"/>
                </a:cubicBezTo>
                <a:lnTo>
                  <a:pt x="801817" y="5325937"/>
                </a:lnTo>
                <a:lnTo>
                  <a:pt x="798857" y="5320979"/>
                </a:lnTo>
                <a:lnTo>
                  <a:pt x="788354" y="5320143"/>
                </a:lnTo>
                <a:lnTo>
                  <a:pt x="785726" y="5318989"/>
                </a:lnTo>
                <a:cubicBezTo>
                  <a:pt x="780721" y="5316767"/>
                  <a:pt x="775719" y="5314716"/>
                  <a:pt x="770507" y="5313309"/>
                </a:cubicBezTo>
                <a:cubicBezTo>
                  <a:pt x="768924" y="5335137"/>
                  <a:pt x="725899" y="5304945"/>
                  <a:pt x="733810" y="5324286"/>
                </a:cubicBezTo>
                <a:cubicBezTo>
                  <a:pt x="704886" y="5320356"/>
                  <a:pt x="720003" y="5339795"/>
                  <a:pt x="692117" y="5318786"/>
                </a:cubicBezTo>
                <a:cubicBezTo>
                  <a:pt x="640968" y="5327470"/>
                  <a:pt x="620209" y="5334772"/>
                  <a:pt x="574943" y="5327578"/>
                </a:cubicBezTo>
                <a:cubicBezTo>
                  <a:pt x="533141" y="5325624"/>
                  <a:pt x="480989" y="5305543"/>
                  <a:pt x="441302" y="5307062"/>
                </a:cubicBezTo>
                <a:cubicBezTo>
                  <a:pt x="381194" y="5308098"/>
                  <a:pt x="355572" y="5361507"/>
                  <a:pt x="336819" y="5336690"/>
                </a:cubicBezTo>
                <a:cubicBezTo>
                  <a:pt x="308424" y="5343088"/>
                  <a:pt x="294704" y="5344301"/>
                  <a:pt x="270932" y="5345451"/>
                </a:cubicBezTo>
                <a:lnTo>
                  <a:pt x="194189" y="5343588"/>
                </a:lnTo>
                <a:lnTo>
                  <a:pt x="192552" y="5342845"/>
                </a:lnTo>
                <a:cubicBezTo>
                  <a:pt x="185478" y="5341467"/>
                  <a:pt x="181262" y="5342160"/>
                  <a:pt x="178320" y="5343766"/>
                </a:cubicBezTo>
                <a:lnTo>
                  <a:pt x="175596" y="5346411"/>
                </a:lnTo>
                <a:lnTo>
                  <a:pt x="147287" y="5352625"/>
                </a:lnTo>
                <a:lnTo>
                  <a:pt x="114847" y="5355844"/>
                </a:lnTo>
                <a:lnTo>
                  <a:pt x="114306" y="5354983"/>
                </a:lnTo>
                <a:cubicBezTo>
                  <a:pt x="110042" y="5353823"/>
                  <a:pt x="100016" y="5353058"/>
                  <a:pt x="89264" y="5348886"/>
                </a:cubicBezTo>
                <a:cubicBezTo>
                  <a:pt x="93123" y="5327937"/>
                  <a:pt x="57863" y="5341064"/>
                  <a:pt x="49794" y="5329950"/>
                </a:cubicBezTo>
                <a:cubicBezTo>
                  <a:pt x="40251" y="5331715"/>
                  <a:pt x="30226" y="5333199"/>
                  <a:pt x="19924" y="5334282"/>
                </a:cubicBezTo>
                <a:lnTo>
                  <a:pt x="13819" y="5334653"/>
                </a:lnTo>
                <a:lnTo>
                  <a:pt x="13657" y="5334455"/>
                </a:lnTo>
                <a:cubicBezTo>
                  <a:pt x="12246" y="5334096"/>
                  <a:pt x="10207" y="5334053"/>
                  <a:pt x="7139" y="5334438"/>
                </a:cubicBezTo>
                <a:lnTo>
                  <a:pt x="2684" y="5335333"/>
                </a:lnTo>
                <a:lnTo>
                  <a:pt x="0" y="5335496"/>
                </a:lnTo>
                <a:lnTo>
                  <a:pt x="0" y="10592"/>
                </a:lnTo>
                <a:lnTo>
                  <a:pt x="11243827" y="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4" name="Google Shape;714;p54"/>
          <p:cNvSpPr txBox="1"/>
          <p:nvPr>
            <p:ph type="title"/>
          </p:nvPr>
        </p:nvSpPr>
        <p:spPr>
          <a:xfrm>
            <a:off x="1629751" y="1059116"/>
            <a:ext cx="8924392" cy="93348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Post Office Protocol (POP)</a:t>
            </a:r>
            <a:endParaRPr b="1"/>
          </a:p>
        </p:txBody>
      </p:sp>
      <p:sp>
        <p:nvSpPr>
          <p:cNvPr id="715" name="Google Shape;715;p54"/>
          <p:cNvSpPr/>
          <p:nvPr/>
        </p:nvSpPr>
        <p:spPr>
          <a:xfrm rot="120000">
            <a:off x="5418161" y="351736"/>
            <a:ext cx="1352113" cy="407805"/>
          </a:xfrm>
          <a:custGeom>
            <a:rect b="b" l="l" r="r" t="t"/>
            <a:pathLst>
              <a:path extrusionOk="0" h="594531" w="2201784">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6" name="Google Shape;716;p54"/>
          <p:cNvSpPr txBox="1"/>
          <p:nvPr>
            <p:ph idx="1" type="body"/>
          </p:nvPr>
        </p:nvSpPr>
        <p:spPr>
          <a:xfrm>
            <a:off x="981339" y="2292176"/>
            <a:ext cx="10462786" cy="357624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It is an application-layer Internet standard protocol used by local e-mail clients to </a:t>
            </a:r>
            <a:r>
              <a:rPr b="1" i="1" lang="en-US" sz="2600"/>
              <a:t>retrieve e-mail from a remote server</a:t>
            </a:r>
            <a:r>
              <a:rPr lang="en-US" sz="2600"/>
              <a:t> over a TCP/IP connection.</a:t>
            </a:r>
            <a:endParaRPr sz="2600"/>
          </a:p>
          <a:p>
            <a:pPr indent="-228600" lvl="0" marL="228600" rtl="0" algn="l">
              <a:lnSpc>
                <a:spcPct val="90000"/>
              </a:lnSpc>
              <a:spcBef>
                <a:spcPts val="1000"/>
              </a:spcBef>
              <a:spcAft>
                <a:spcPts val="0"/>
              </a:spcAft>
              <a:buClr>
                <a:schemeClr val="dk1"/>
              </a:buClr>
              <a:buSzPts val="2600"/>
              <a:buChar char="•"/>
            </a:pPr>
            <a:r>
              <a:rPr lang="en-US" sz="2600"/>
              <a:t>POP has been developed through several versions, with version 3 (POP3) being the last standard.</a:t>
            </a:r>
            <a:endParaRPr sz="2600"/>
          </a:p>
          <a:p>
            <a:pPr indent="-228600" lvl="0" marL="228600" rtl="0" algn="l">
              <a:lnSpc>
                <a:spcPct val="90000"/>
              </a:lnSpc>
              <a:spcBef>
                <a:spcPts val="1000"/>
              </a:spcBef>
              <a:spcAft>
                <a:spcPts val="0"/>
              </a:spcAft>
              <a:buClr>
                <a:schemeClr val="dk1"/>
              </a:buClr>
              <a:buSzPts val="2600"/>
              <a:buChar char="•"/>
            </a:pPr>
            <a:r>
              <a:rPr lang="en-US" sz="2600"/>
              <a:t>POP2 was used in mid-80s and </a:t>
            </a:r>
            <a:r>
              <a:rPr b="1" i="1" lang="en-US" sz="2600"/>
              <a:t>requires SMTP to send messages</a:t>
            </a:r>
            <a:r>
              <a:rPr lang="en-US" sz="2600"/>
              <a:t>. POP3 can be used with or without SMTP.</a:t>
            </a:r>
            <a:endParaRPr sz="2600"/>
          </a:p>
          <a:p>
            <a:pPr indent="-228600" lvl="0" marL="228600" rtl="0" algn="l">
              <a:lnSpc>
                <a:spcPct val="90000"/>
              </a:lnSpc>
              <a:spcBef>
                <a:spcPts val="1000"/>
              </a:spcBef>
              <a:spcAft>
                <a:spcPts val="0"/>
              </a:spcAft>
              <a:buClr>
                <a:schemeClr val="dk1"/>
              </a:buClr>
              <a:buSzPts val="2600"/>
              <a:buChar char="•"/>
            </a:pPr>
            <a:r>
              <a:rPr lang="en-US" sz="2600"/>
              <a:t>POP supports download-and-delete requirements for access to remote mailboxes.</a:t>
            </a:r>
            <a:endParaRPr/>
          </a:p>
          <a:p>
            <a:pPr indent="-63500" lvl="0" marL="228600" rtl="0" algn="l">
              <a:lnSpc>
                <a:spcPct val="90000"/>
              </a:lnSpc>
              <a:spcBef>
                <a:spcPts val="1000"/>
              </a:spcBef>
              <a:spcAft>
                <a:spcPts val="0"/>
              </a:spcAft>
              <a:buClr>
                <a:schemeClr val="dk1"/>
              </a:buClr>
              <a:buSzPts val="2600"/>
              <a:buNone/>
            </a:pPr>
            <a:r>
              <a:t/>
            </a:r>
            <a:endParaRPr sz="2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0" name="Shape 720"/>
        <p:cNvGrpSpPr/>
        <p:nvPr/>
      </p:nvGrpSpPr>
      <p:grpSpPr>
        <a:xfrm>
          <a:off x="0" y="0"/>
          <a:ext cx="0" cy="0"/>
          <a:chOff x="0" y="0"/>
          <a:chExt cx="0" cy="0"/>
        </a:xfrm>
      </p:grpSpPr>
      <p:sp>
        <p:nvSpPr>
          <p:cNvPr id="721" name="Google Shape;721;p5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2" name="Google Shape;722;p55"/>
          <p:cNvSpPr/>
          <p:nvPr/>
        </p:nvSpPr>
        <p:spPr>
          <a:xfrm>
            <a:off x="643468" y="643467"/>
            <a:ext cx="10905066" cy="5562249"/>
          </a:xfrm>
          <a:custGeom>
            <a:rect b="b" l="l" r="r" t="t"/>
            <a:pathLst>
              <a:path extrusionOk="0" h="5641173" w="11243827">
                <a:moveTo>
                  <a:pt x="11243827" y="0"/>
                </a:moveTo>
                <a:lnTo>
                  <a:pt x="11243827" y="5209610"/>
                </a:lnTo>
                <a:lnTo>
                  <a:pt x="11240675" y="5210442"/>
                </a:lnTo>
                <a:cubicBezTo>
                  <a:pt x="11212687" y="5216721"/>
                  <a:pt x="11197241" y="5217028"/>
                  <a:pt x="11179959" y="5221199"/>
                </a:cubicBezTo>
                <a:cubicBezTo>
                  <a:pt x="11151979" y="5230882"/>
                  <a:pt x="11122378" y="5252850"/>
                  <a:pt x="11105493" y="5259905"/>
                </a:cubicBezTo>
                <a:lnTo>
                  <a:pt x="11078640" y="5263531"/>
                </a:lnTo>
                <a:lnTo>
                  <a:pt x="11079616" y="5270380"/>
                </a:lnTo>
                <a:lnTo>
                  <a:pt x="11069641" y="5270884"/>
                </a:lnTo>
                <a:lnTo>
                  <a:pt x="11047377" y="5271051"/>
                </a:lnTo>
                <a:cubicBezTo>
                  <a:pt x="11033483" y="5272087"/>
                  <a:pt x="10994850" y="5270445"/>
                  <a:pt x="10980705" y="5272951"/>
                </a:cubicBezTo>
                <a:cubicBezTo>
                  <a:pt x="10976625" y="5280257"/>
                  <a:pt x="10970327" y="5284239"/>
                  <a:pt x="10962514" y="5286084"/>
                </a:cubicBezTo>
                <a:lnTo>
                  <a:pt x="10945307" y="5286290"/>
                </a:lnTo>
                <a:lnTo>
                  <a:pt x="10845516" y="5303894"/>
                </a:lnTo>
                <a:lnTo>
                  <a:pt x="10831795" y="5305210"/>
                </a:lnTo>
                <a:lnTo>
                  <a:pt x="10824365" y="5311111"/>
                </a:lnTo>
                <a:cubicBezTo>
                  <a:pt x="10818692" y="5312290"/>
                  <a:pt x="10802397" y="5311529"/>
                  <a:pt x="10797756" y="5312285"/>
                </a:cubicBezTo>
                <a:lnTo>
                  <a:pt x="10796525" y="5315645"/>
                </a:lnTo>
                <a:cubicBezTo>
                  <a:pt x="10781742" y="5321013"/>
                  <a:pt x="10726138" y="5338890"/>
                  <a:pt x="10709063" y="5344492"/>
                </a:cubicBezTo>
                <a:cubicBezTo>
                  <a:pt x="10705652" y="5339328"/>
                  <a:pt x="10698014" y="5347484"/>
                  <a:pt x="10694078" y="5349258"/>
                </a:cubicBezTo>
                <a:cubicBezTo>
                  <a:pt x="10693469" y="5345779"/>
                  <a:pt x="10683941" y="5344718"/>
                  <a:pt x="10681131" y="5347812"/>
                </a:cubicBezTo>
                <a:cubicBezTo>
                  <a:pt x="10614153" y="5364782"/>
                  <a:pt x="10647679" y="5329716"/>
                  <a:pt x="10609448" y="5351931"/>
                </a:cubicBezTo>
                <a:cubicBezTo>
                  <a:pt x="10602685" y="5353403"/>
                  <a:pt x="10597204" y="5352000"/>
                  <a:pt x="10592397" y="5349402"/>
                </a:cubicBezTo>
                <a:lnTo>
                  <a:pt x="10585227" y="5344063"/>
                </a:lnTo>
                <a:lnTo>
                  <a:pt x="10557472" y="5354151"/>
                </a:lnTo>
                <a:cubicBezTo>
                  <a:pt x="10543800" y="5357667"/>
                  <a:pt x="10529411" y="5359999"/>
                  <a:pt x="10514646" y="5361064"/>
                </a:cubicBezTo>
                <a:cubicBezTo>
                  <a:pt x="10511333" y="5353956"/>
                  <a:pt x="10499744" y="5364054"/>
                  <a:pt x="10494292" y="5366054"/>
                </a:cubicBezTo>
                <a:cubicBezTo>
                  <a:pt x="10494236" y="5361412"/>
                  <a:pt x="10482156" y="5359187"/>
                  <a:pt x="10477869" y="5363025"/>
                </a:cubicBezTo>
                <a:cubicBezTo>
                  <a:pt x="10387782" y="5379617"/>
                  <a:pt x="10438473" y="5336257"/>
                  <a:pt x="10384411" y="5362257"/>
                </a:cubicBezTo>
                <a:cubicBezTo>
                  <a:pt x="10375368" y="5363613"/>
                  <a:pt x="10368582" y="5361287"/>
                  <a:pt x="10362921" y="5357444"/>
                </a:cubicBezTo>
                <a:lnTo>
                  <a:pt x="10352736" y="5347851"/>
                </a:lnTo>
                <a:lnTo>
                  <a:pt x="10344754" y="5351272"/>
                </a:lnTo>
                <a:cubicBezTo>
                  <a:pt x="10314632" y="5351540"/>
                  <a:pt x="10305751" y="5341709"/>
                  <a:pt x="10288226" y="5351613"/>
                </a:cubicBezTo>
                <a:cubicBezTo>
                  <a:pt x="10262327" y="5331026"/>
                  <a:pt x="10271048" y="5349560"/>
                  <a:pt x="10251350" y="5352711"/>
                </a:cubicBezTo>
                <a:cubicBezTo>
                  <a:pt x="10235810" y="5356816"/>
                  <a:pt x="10264339" y="5364714"/>
                  <a:pt x="10249108" y="5365881"/>
                </a:cubicBezTo>
                <a:cubicBezTo>
                  <a:pt x="10232632" y="5360566"/>
                  <a:pt x="10233406" y="5377073"/>
                  <a:pt x="10216272" y="5370573"/>
                </a:cubicBezTo>
                <a:cubicBezTo>
                  <a:pt x="10220434" y="5358137"/>
                  <a:pt x="10182459" y="5372984"/>
                  <a:pt x="10181278" y="5362119"/>
                </a:cubicBezTo>
                <a:cubicBezTo>
                  <a:pt x="10166724" y="5377655"/>
                  <a:pt x="10159412" y="5358516"/>
                  <a:pt x="10140033" y="5363304"/>
                </a:cubicBezTo>
                <a:cubicBezTo>
                  <a:pt x="10130907" y="5369181"/>
                  <a:pt x="10124323" y="5370190"/>
                  <a:pt x="10115353" y="5363869"/>
                </a:cubicBezTo>
                <a:cubicBezTo>
                  <a:pt x="10073314" y="5392482"/>
                  <a:pt x="10089920" y="5365150"/>
                  <a:pt x="10050578" y="5376153"/>
                </a:cubicBezTo>
                <a:cubicBezTo>
                  <a:pt x="10016683" y="5387725"/>
                  <a:pt x="9978260" y="5395233"/>
                  <a:pt x="9945478" y="5422859"/>
                </a:cubicBezTo>
                <a:cubicBezTo>
                  <a:pt x="9939461" y="5430686"/>
                  <a:pt x="9924686" y="5433649"/>
                  <a:pt x="9912481" y="5429477"/>
                </a:cubicBezTo>
                <a:cubicBezTo>
                  <a:pt x="9910384" y="5428759"/>
                  <a:pt x="9908438" y="5427851"/>
                  <a:pt x="9906713" y="5426784"/>
                </a:cubicBezTo>
                <a:cubicBezTo>
                  <a:pt x="9878372" y="5431011"/>
                  <a:pt x="9774714" y="5449885"/>
                  <a:pt x="9742436" y="5454834"/>
                </a:cubicBezTo>
                <a:cubicBezTo>
                  <a:pt x="9739822" y="5444779"/>
                  <a:pt x="9723500" y="5462923"/>
                  <a:pt x="9713044" y="5456476"/>
                </a:cubicBezTo>
                <a:cubicBezTo>
                  <a:pt x="9705555" y="5450821"/>
                  <a:pt x="9698855" y="5455006"/>
                  <a:pt x="9691033" y="5455451"/>
                </a:cubicBezTo>
                <a:cubicBezTo>
                  <a:pt x="9680728" y="5451004"/>
                  <a:pt x="9647117" y="5459035"/>
                  <a:pt x="9638355" y="5464794"/>
                </a:cubicBezTo>
                <a:cubicBezTo>
                  <a:pt x="9617415" y="5484808"/>
                  <a:pt x="9569832" y="5469945"/>
                  <a:pt x="9552434" y="5485280"/>
                </a:cubicBezTo>
                <a:cubicBezTo>
                  <a:pt x="9546122" y="5487529"/>
                  <a:pt x="9539945" y="5488440"/>
                  <a:pt x="9533883" y="5488516"/>
                </a:cubicBezTo>
                <a:lnTo>
                  <a:pt x="9516916" y="5486828"/>
                </a:lnTo>
                <a:lnTo>
                  <a:pt x="9512093" y="5482541"/>
                </a:lnTo>
                <a:lnTo>
                  <a:pt x="9501725" y="5483603"/>
                </a:lnTo>
                <a:lnTo>
                  <a:pt x="9498754" y="5482951"/>
                </a:lnTo>
                <a:cubicBezTo>
                  <a:pt x="9493078" y="5481686"/>
                  <a:pt x="9487476" y="5480586"/>
                  <a:pt x="9481932" y="5480151"/>
                </a:cubicBezTo>
                <a:cubicBezTo>
                  <a:pt x="9489223" y="5501646"/>
                  <a:pt x="9435971" y="5479991"/>
                  <a:pt x="9451321" y="5497375"/>
                </a:cubicBezTo>
                <a:cubicBezTo>
                  <a:pt x="9422124" y="5498722"/>
                  <a:pt x="9444395" y="5514914"/>
                  <a:pt x="9409298" y="5499478"/>
                </a:cubicBezTo>
                <a:cubicBezTo>
                  <a:pt x="9363968" y="5517055"/>
                  <a:pt x="9350073" y="5507226"/>
                  <a:pt x="9303056" y="5519093"/>
                </a:cubicBezTo>
                <a:cubicBezTo>
                  <a:pt x="9272929" y="5515489"/>
                  <a:pt x="9242312" y="5519100"/>
                  <a:pt x="9229078" y="5524154"/>
                </a:cubicBezTo>
                <a:cubicBezTo>
                  <a:pt x="9244549" y="5484199"/>
                  <a:pt x="9198133" y="5512463"/>
                  <a:pt x="9165105" y="5532892"/>
                </a:cubicBezTo>
                <a:cubicBezTo>
                  <a:pt x="9128348" y="5546691"/>
                  <a:pt x="9105217" y="5601124"/>
                  <a:pt x="9077301" y="5580356"/>
                </a:cubicBezTo>
                <a:cubicBezTo>
                  <a:pt x="9034770" y="5585424"/>
                  <a:pt x="9004654" y="5606346"/>
                  <a:pt x="8960065" y="5597982"/>
                </a:cubicBezTo>
                <a:cubicBezTo>
                  <a:pt x="8958681" y="5601368"/>
                  <a:pt x="8956414" y="5604204"/>
                  <a:pt x="8953536" y="5606638"/>
                </a:cubicBezTo>
                <a:lnTo>
                  <a:pt x="8943907" y="5612541"/>
                </a:lnTo>
                <a:lnTo>
                  <a:pt x="8942046" y="5612112"/>
                </a:lnTo>
                <a:cubicBezTo>
                  <a:pt x="8934733" y="5612036"/>
                  <a:pt x="8930989" y="5613463"/>
                  <a:pt x="8928824" y="5615549"/>
                </a:cubicBezTo>
                <a:lnTo>
                  <a:pt x="8927294" y="5618607"/>
                </a:lnTo>
                <a:lnTo>
                  <a:pt x="8918651" y="5621688"/>
                </a:lnTo>
                <a:lnTo>
                  <a:pt x="8902772" y="5629703"/>
                </a:lnTo>
                <a:lnTo>
                  <a:pt x="8898724" y="5629379"/>
                </a:lnTo>
                <a:lnTo>
                  <a:pt x="8873099" y="5638628"/>
                </a:lnTo>
                <a:lnTo>
                  <a:pt x="8872234" y="5637889"/>
                </a:lnTo>
                <a:cubicBezTo>
                  <a:pt x="8869712" y="5636443"/>
                  <a:pt x="8866744" y="5635774"/>
                  <a:pt x="8862777" y="5636711"/>
                </a:cubicBezTo>
                <a:cubicBezTo>
                  <a:pt x="8861373" y="5622581"/>
                  <a:pt x="8857449" y="5632426"/>
                  <a:pt x="8845869" y="5636436"/>
                </a:cubicBezTo>
                <a:cubicBezTo>
                  <a:pt x="8841103" y="5615386"/>
                  <a:pt x="8812729" y="5634444"/>
                  <a:pt x="8800548" y="5625084"/>
                </a:cubicBezTo>
                <a:cubicBezTo>
                  <a:pt x="8792146" y="5628504"/>
                  <a:pt x="8783174" y="5631737"/>
                  <a:pt x="8773774" y="5634630"/>
                </a:cubicBezTo>
                <a:lnTo>
                  <a:pt x="8698255" y="5636083"/>
                </a:lnTo>
                <a:lnTo>
                  <a:pt x="8619167" y="5619130"/>
                </a:lnTo>
                <a:cubicBezTo>
                  <a:pt x="8589913" y="5618762"/>
                  <a:pt x="8564581" y="5612466"/>
                  <a:pt x="8539822" y="5616905"/>
                </a:cubicBezTo>
                <a:cubicBezTo>
                  <a:pt x="8529764" y="5612008"/>
                  <a:pt x="8520285" y="5610031"/>
                  <a:pt x="8511094" y="5617360"/>
                </a:cubicBezTo>
                <a:cubicBezTo>
                  <a:pt x="8483794" y="5614914"/>
                  <a:pt x="8477184" y="5604447"/>
                  <a:pt x="8459886" y="5612612"/>
                </a:cubicBezTo>
                <a:cubicBezTo>
                  <a:pt x="8444548" y="5595681"/>
                  <a:pt x="8443640" y="5602142"/>
                  <a:pt x="8436432" y="5606990"/>
                </a:cubicBezTo>
                <a:lnTo>
                  <a:pt x="8435403" y="5607336"/>
                </a:lnTo>
                <a:lnTo>
                  <a:pt x="8433307" y="5604917"/>
                </a:lnTo>
                <a:lnTo>
                  <a:pt x="8428968" y="5603796"/>
                </a:lnTo>
                <a:lnTo>
                  <a:pt x="8417124" y="5604518"/>
                </a:lnTo>
                <a:lnTo>
                  <a:pt x="8412669" y="5605413"/>
                </a:lnTo>
                <a:cubicBezTo>
                  <a:pt x="8409601" y="5605797"/>
                  <a:pt x="8407563" y="5605754"/>
                  <a:pt x="8406152" y="5605396"/>
                </a:cubicBezTo>
                <a:lnTo>
                  <a:pt x="8405989" y="5605197"/>
                </a:lnTo>
                <a:lnTo>
                  <a:pt x="8399884" y="5605568"/>
                </a:lnTo>
                <a:cubicBezTo>
                  <a:pt x="8389582" y="5606652"/>
                  <a:pt x="8379557" y="5608135"/>
                  <a:pt x="8370014" y="5609900"/>
                </a:cubicBezTo>
                <a:cubicBezTo>
                  <a:pt x="8361945" y="5598787"/>
                  <a:pt x="8326685" y="5611914"/>
                  <a:pt x="8330544" y="5590964"/>
                </a:cubicBezTo>
                <a:cubicBezTo>
                  <a:pt x="8317672" y="5592723"/>
                  <a:pt x="8309886" y="5601422"/>
                  <a:pt x="8314221" y="5587682"/>
                </a:cubicBezTo>
                <a:cubicBezTo>
                  <a:pt x="8309983" y="5587866"/>
                  <a:pt x="8307372" y="5586698"/>
                  <a:pt x="8305502" y="5584868"/>
                </a:cubicBezTo>
                <a:lnTo>
                  <a:pt x="8304962" y="5584007"/>
                </a:lnTo>
                <a:lnTo>
                  <a:pt x="8276324" y="5588260"/>
                </a:lnTo>
                <a:lnTo>
                  <a:pt x="8272522" y="5587226"/>
                </a:lnTo>
                <a:lnTo>
                  <a:pt x="8253857" y="5592043"/>
                </a:lnTo>
                <a:lnTo>
                  <a:pt x="8244212" y="5593439"/>
                </a:lnTo>
                <a:lnTo>
                  <a:pt x="8241488" y="5596085"/>
                </a:lnTo>
                <a:cubicBezTo>
                  <a:pt x="8238546" y="5597691"/>
                  <a:pt x="8234330" y="5598384"/>
                  <a:pt x="8227256" y="5597005"/>
                </a:cubicBezTo>
                <a:lnTo>
                  <a:pt x="8225619" y="5596262"/>
                </a:lnTo>
                <a:lnTo>
                  <a:pt x="8213882" y="5600179"/>
                </a:lnTo>
                <a:cubicBezTo>
                  <a:pt x="8210102" y="5601988"/>
                  <a:pt x="8206755" y="5604291"/>
                  <a:pt x="8204045" y="5607275"/>
                </a:cubicBezTo>
                <a:cubicBezTo>
                  <a:pt x="8164079" y="5591326"/>
                  <a:pt x="8126369" y="5605919"/>
                  <a:pt x="8082989" y="5603160"/>
                </a:cubicBezTo>
                <a:cubicBezTo>
                  <a:pt x="8034449" y="5606898"/>
                  <a:pt x="8008954" y="5596936"/>
                  <a:pt x="7976942" y="5598455"/>
                </a:cubicBezTo>
                <a:cubicBezTo>
                  <a:pt x="7962042" y="5600916"/>
                  <a:pt x="7941729" y="5599827"/>
                  <a:pt x="7950121" y="5590893"/>
                </a:cubicBezTo>
                <a:cubicBezTo>
                  <a:pt x="7904855" y="5610014"/>
                  <a:pt x="7778840" y="5612380"/>
                  <a:pt x="7727691" y="5621064"/>
                </a:cubicBezTo>
                <a:cubicBezTo>
                  <a:pt x="7699805" y="5600056"/>
                  <a:pt x="7714922" y="5619495"/>
                  <a:pt x="7685998" y="5615564"/>
                </a:cubicBezTo>
                <a:cubicBezTo>
                  <a:pt x="7693909" y="5634905"/>
                  <a:pt x="7650884" y="5604714"/>
                  <a:pt x="7649302" y="5626541"/>
                </a:cubicBezTo>
                <a:cubicBezTo>
                  <a:pt x="7644089" y="5625134"/>
                  <a:pt x="7639087" y="5623084"/>
                  <a:pt x="7634083" y="5620862"/>
                </a:cubicBezTo>
                <a:lnTo>
                  <a:pt x="7631455" y="5619708"/>
                </a:lnTo>
                <a:lnTo>
                  <a:pt x="7620952" y="5618872"/>
                </a:lnTo>
                <a:lnTo>
                  <a:pt x="7617992" y="5613914"/>
                </a:lnTo>
                <a:lnTo>
                  <a:pt x="7602182" y="5609271"/>
                </a:lnTo>
                <a:cubicBezTo>
                  <a:pt x="7596260" y="5608262"/>
                  <a:pt x="7589888" y="5608028"/>
                  <a:pt x="7582847" y="5609047"/>
                </a:cubicBezTo>
                <a:cubicBezTo>
                  <a:pt x="7565525" y="5617697"/>
                  <a:pt x="7538553" y="5607096"/>
                  <a:pt x="7514158" y="5607737"/>
                </a:cubicBezTo>
                <a:lnTo>
                  <a:pt x="7502955" y="5610415"/>
                </a:lnTo>
                <a:lnTo>
                  <a:pt x="7466391" y="5605949"/>
                </a:lnTo>
                <a:cubicBezTo>
                  <a:pt x="7455982" y="5605083"/>
                  <a:pt x="7445179" y="5604628"/>
                  <a:pt x="7433806" y="5604945"/>
                </a:cubicBezTo>
                <a:lnTo>
                  <a:pt x="7412693" y="5607075"/>
                </a:lnTo>
                <a:lnTo>
                  <a:pt x="7407159" y="5605310"/>
                </a:lnTo>
                <a:cubicBezTo>
                  <a:pt x="7397520" y="5605506"/>
                  <a:pt x="7384763" y="5611721"/>
                  <a:pt x="7385900" y="5604171"/>
                </a:cubicBezTo>
                <a:lnTo>
                  <a:pt x="7375071" y="5606788"/>
                </a:lnTo>
                <a:lnTo>
                  <a:pt x="7364382" y="5600762"/>
                </a:lnTo>
                <a:cubicBezTo>
                  <a:pt x="7363212" y="5599363"/>
                  <a:pt x="7362331" y="5597874"/>
                  <a:pt x="7361770" y="5596347"/>
                </a:cubicBezTo>
                <a:lnTo>
                  <a:pt x="7346641" y="5598329"/>
                </a:lnTo>
                <a:lnTo>
                  <a:pt x="7334238" y="5594014"/>
                </a:lnTo>
                <a:lnTo>
                  <a:pt x="7323426" y="5596835"/>
                </a:lnTo>
                <a:lnTo>
                  <a:pt x="7318938" y="5596200"/>
                </a:lnTo>
                <a:lnTo>
                  <a:pt x="7307784" y="5594065"/>
                </a:lnTo>
                <a:cubicBezTo>
                  <a:pt x="7302066" y="5592568"/>
                  <a:pt x="7295667" y="5590765"/>
                  <a:pt x="7288540" y="5589320"/>
                </a:cubicBezTo>
                <a:lnTo>
                  <a:pt x="7282537" y="5588660"/>
                </a:lnTo>
                <a:lnTo>
                  <a:pt x="7269466" y="5581404"/>
                </a:lnTo>
                <a:cubicBezTo>
                  <a:pt x="7259956" y="5575919"/>
                  <a:pt x="7252471" y="5572223"/>
                  <a:pt x="7244165" y="5575200"/>
                </a:cubicBezTo>
                <a:cubicBezTo>
                  <a:pt x="7230005" y="5568113"/>
                  <a:pt x="7220114" y="5548251"/>
                  <a:pt x="7199619" y="5553550"/>
                </a:cubicBezTo>
                <a:cubicBezTo>
                  <a:pt x="7205839" y="5544552"/>
                  <a:pt x="7176858" y="5552461"/>
                  <a:pt x="7173434" y="5543219"/>
                </a:cubicBezTo>
                <a:cubicBezTo>
                  <a:pt x="7171853" y="5535776"/>
                  <a:pt x="7162694" y="5536440"/>
                  <a:pt x="7155718" y="5533697"/>
                </a:cubicBezTo>
                <a:cubicBezTo>
                  <a:pt x="7150747" y="5526096"/>
                  <a:pt x="7115649" y="5519155"/>
                  <a:pt x="7103430" y="5520249"/>
                </a:cubicBezTo>
                <a:cubicBezTo>
                  <a:pt x="7068988" y="5527813"/>
                  <a:pt x="7041283" y="5497211"/>
                  <a:pt x="7013746" y="5502470"/>
                </a:cubicBezTo>
                <a:cubicBezTo>
                  <a:pt x="7006535" y="5501753"/>
                  <a:pt x="7000557" y="5500031"/>
                  <a:pt x="6995379" y="5497693"/>
                </a:cubicBezTo>
                <a:lnTo>
                  <a:pt x="6982475" y="5489641"/>
                </a:lnTo>
                <a:cubicBezTo>
                  <a:pt x="6982314" y="5487873"/>
                  <a:pt x="6982155" y="5486104"/>
                  <a:pt x="6981994" y="5484335"/>
                </a:cubicBezTo>
                <a:lnTo>
                  <a:pt x="6972355" y="5481074"/>
                </a:lnTo>
                <a:lnTo>
                  <a:pt x="6970394" y="5479383"/>
                </a:lnTo>
                <a:cubicBezTo>
                  <a:pt x="6966663" y="5476135"/>
                  <a:pt x="6962857" y="5473046"/>
                  <a:pt x="6958543" y="5470507"/>
                </a:cubicBezTo>
                <a:cubicBezTo>
                  <a:pt x="6946682" y="5490417"/>
                  <a:pt x="6919886" y="5452192"/>
                  <a:pt x="6918276" y="5472034"/>
                </a:cubicBezTo>
                <a:cubicBezTo>
                  <a:pt x="6892502" y="5461546"/>
                  <a:pt x="6897731" y="5483185"/>
                  <a:pt x="6881046" y="5457070"/>
                </a:cubicBezTo>
                <a:cubicBezTo>
                  <a:pt x="6828055" y="5453051"/>
                  <a:pt x="6839016" y="5431108"/>
                  <a:pt x="6752164" y="5425021"/>
                </a:cubicBezTo>
                <a:cubicBezTo>
                  <a:pt x="6758292" y="5421861"/>
                  <a:pt x="6727733" y="5418470"/>
                  <a:pt x="6724964" y="5414071"/>
                </a:cubicBezTo>
                <a:lnTo>
                  <a:pt x="6683286" y="5432830"/>
                </a:lnTo>
                <a:lnTo>
                  <a:pt x="6644277" y="5429684"/>
                </a:lnTo>
                <a:cubicBezTo>
                  <a:pt x="6602299" y="5429624"/>
                  <a:pt x="6572889" y="5412513"/>
                  <a:pt x="6532914" y="5431205"/>
                </a:cubicBezTo>
                <a:lnTo>
                  <a:pt x="6307459" y="5467087"/>
                </a:lnTo>
                <a:cubicBezTo>
                  <a:pt x="6243940" y="5484756"/>
                  <a:pt x="6232610" y="5506751"/>
                  <a:pt x="6196243" y="5515042"/>
                </a:cubicBezTo>
                <a:cubicBezTo>
                  <a:pt x="6164533" y="5518021"/>
                  <a:pt x="6142666" y="5509345"/>
                  <a:pt x="6099124" y="5516848"/>
                </a:cubicBezTo>
                <a:cubicBezTo>
                  <a:pt x="6076503" y="5515419"/>
                  <a:pt x="6031865" y="5528713"/>
                  <a:pt x="6016077" y="5528642"/>
                </a:cubicBezTo>
                <a:cubicBezTo>
                  <a:pt x="6017142" y="5530608"/>
                  <a:pt x="6008544" y="5532493"/>
                  <a:pt x="6004389" y="5531206"/>
                </a:cubicBezTo>
                <a:cubicBezTo>
                  <a:pt x="5932347" y="5531241"/>
                  <a:pt x="5981006" y="5545600"/>
                  <a:pt x="5933945" y="5538840"/>
                </a:cubicBezTo>
                <a:cubicBezTo>
                  <a:pt x="5905303" y="5539379"/>
                  <a:pt x="5918093" y="5561978"/>
                  <a:pt x="5883936" y="5553807"/>
                </a:cubicBezTo>
                <a:cubicBezTo>
                  <a:pt x="5850054" y="5556990"/>
                  <a:pt x="5832962" y="5567338"/>
                  <a:pt x="5798331" y="5564248"/>
                </a:cubicBezTo>
                <a:cubicBezTo>
                  <a:pt x="5766627" y="5567265"/>
                  <a:pt x="5741097" y="5573248"/>
                  <a:pt x="5712738" y="5573120"/>
                </a:cubicBezTo>
                <a:cubicBezTo>
                  <a:pt x="5703372" y="5576849"/>
                  <a:pt x="5693695" y="5578874"/>
                  <a:pt x="5681342" y="5575621"/>
                </a:cubicBezTo>
                <a:lnTo>
                  <a:pt x="5627167" y="5583215"/>
                </a:lnTo>
                <a:cubicBezTo>
                  <a:pt x="5612183" y="5597917"/>
                  <a:pt x="5611727" y="5586689"/>
                  <a:pt x="5591414" y="5587695"/>
                </a:cubicBezTo>
                <a:cubicBezTo>
                  <a:pt x="5574616" y="5587612"/>
                  <a:pt x="5598133" y="5579413"/>
                  <a:pt x="5583028" y="5580877"/>
                </a:cubicBezTo>
                <a:cubicBezTo>
                  <a:pt x="5569804" y="5586020"/>
                  <a:pt x="5562718" y="5576982"/>
                  <a:pt x="5549426" y="5582858"/>
                </a:cubicBezTo>
                <a:cubicBezTo>
                  <a:pt x="5559299" y="5589013"/>
                  <a:pt x="5515978" y="5586206"/>
                  <a:pt x="5519999" y="5592246"/>
                </a:cubicBezTo>
                <a:cubicBezTo>
                  <a:pt x="5498728" y="5585844"/>
                  <a:pt x="5500813" y="5597206"/>
                  <a:pt x="5480028" y="5597282"/>
                </a:cubicBezTo>
                <a:cubicBezTo>
                  <a:pt x="5468519" y="5595356"/>
                  <a:pt x="5461753" y="5595717"/>
                  <a:pt x="5456175" y="5600371"/>
                </a:cubicBezTo>
                <a:cubicBezTo>
                  <a:pt x="5402444" y="5590675"/>
                  <a:pt x="5431269" y="5603179"/>
                  <a:pt x="5388463" y="5602638"/>
                </a:cubicBezTo>
                <a:cubicBezTo>
                  <a:pt x="5350589" y="5601042"/>
                  <a:pt x="5310318" y="5602266"/>
                  <a:pt x="5265898" y="5591830"/>
                </a:cubicBezTo>
                <a:cubicBezTo>
                  <a:pt x="5256434" y="5588423"/>
                  <a:pt x="5240914" y="5588853"/>
                  <a:pt x="5231231" y="5592790"/>
                </a:cubicBezTo>
                <a:cubicBezTo>
                  <a:pt x="5229565" y="5593467"/>
                  <a:pt x="5228139" y="5594226"/>
                  <a:pt x="5226996" y="5595040"/>
                </a:cubicBezTo>
                <a:cubicBezTo>
                  <a:pt x="5199121" y="5587151"/>
                  <a:pt x="5190547" y="5594087"/>
                  <a:pt x="5175988" y="5588131"/>
                </a:cubicBezTo>
                <a:cubicBezTo>
                  <a:pt x="5141664" y="5589465"/>
                  <a:pt x="5120774" y="5599921"/>
                  <a:pt x="5107470" y="5594771"/>
                </a:cubicBezTo>
                <a:cubicBezTo>
                  <a:pt x="5082783" y="5597686"/>
                  <a:pt x="5044558" y="5603218"/>
                  <a:pt x="5027868" y="5605624"/>
                </a:cubicBezTo>
                <a:cubicBezTo>
                  <a:pt x="5023394" y="5609716"/>
                  <a:pt x="5015008" y="5608373"/>
                  <a:pt x="5007324" y="5609209"/>
                </a:cubicBezTo>
                <a:cubicBezTo>
                  <a:pt x="4999584" y="5613033"/>
                  <a:pt x="4963661" y="5613313"/>
                  <a:pt x="4952559" y="5611402"/>
                </a:cubicBezTo>
                <a:lnTo>
                  <a:pt x="4826081" y="5616191"/>
                </a:lnTo>
                <a:lnTo>
                  <a:pt x="4823501" y="5619174"/>
                </a:lnTo>
                <a:lnTo>
                  <a:pt x="4813093" y="5620026"/>
                </a:lnTo>
                <a:lnTo>
                  <a:pt x="4810563" y="5620787"/>
                </a:lnTo>
                <a:cubicBezTo>
                  <a:pt x="4805739" y="5622253"/>
                  <a:pt x="4800910" y="5623620"/>
                  <a:pt x="4795818" y="5624618"/>
                </a:cubicBezTo>
                <a:cubicBezTo>
                  <a:pt x="4792594" y="5611984"/>
                  <a:pt x="4751975" y="5631029"/>
                  <a:pt x="4758404" y="5619510"/>
                </a:cubicBezTo>
                <a:cubicBezTo>
                  <a:pt x="4729867" y="5622800"/>
                  <a:pt x="4743470" y="5610974"/>
                  <a:pt x="4717254" y="5624155"/>
                </a:cubicBezTo>
                <a:cubicBezTo>
                  <a:pt x="4665606" y="5620882"/>
                  <a:pt x="4638526" y="5634254"/>
                  <a:pt x="4591958" y="5624710"/>
                </a:cubicBezTo>
                <a:cubicBezTo>
                  <a:pt x="4600998" y="5629613"/>
                  <a:pt x="4491255" y="5629123"/>
                  <a:pt x="4476215" y="5628210"/>
                </a:cubicBezTo>
                <a:lnTo>
                  <a:pt x="4425193" y="5627414"/>
                </a:lnTo>
                <a:lnTo>
                  <a:pt x="4383866" y="5626546"/>
                </a:lnTo>
                <a:lnTo>
                  <a:pt x="4385596" y="5634646"/>
                </a:lnTo>
                <a:cubicBezTo>
                  <a:pt x="4373497" y="5634009"/>
                  <a:pt x="4366105" y="5636763"/>
                  <a:pt x="4360864" y="5641173"/>
                </a:cubicBezTo>
                <a:lnTo>
                  <a:pt x="4328321" y="5626332"/>
                </a:lnTo>
                <a:lnTo>
                  <a:pt x="4309842" y="5626471"/>
                </a:lnTo>
                <a:lnTo>
                  <a:pt x="4277424" y="5631598"/>
                </a:lnTo>
                <a:lnTo>
                  <a:pt x="4266627" y="5633969"/>
                </a:lnTo>
                <a:lnTo>
                  <a:pt x="4185525" y="5617508"/>
                </a:lnTo>
                <a:lnTo>
                  <a:pt x="4177617" y="5610903"/>
                </a:lnTo>
                <a:cubicBezTo>
                  <a:pt x="4169135" y="5606836"/>
                  <a:pt x="4157063" y="5604954"/>
                  <a:pt x="4136948" y="5608031"/>
                </a:cubicBezTo>
                <a:lnTo>
                  <a:pt x="4132323" y="5609784"/>
                </a:lnTo>
                <a:lnTo>
                  <a:pt x="4098620" y="5599672"/>
                </a:lnTo>
                <a:cubicBezTo>
                  <a:pt x="4087744" y="5595070"/>
                  <a:pt x="3971360" y="5589278"/>
                  <a:pt x="3963475" y="5581841"/>
                </a:cubicBezTo>
                <a:cubicBezTo>
                  <a:pt x="3836034" y="5600252"/>
                  <a:pt x="3827261" y="5567580"/>
                  <a:pt x="3703613" y="5572482"/>
                </a:cubicBezTo>
                <a:cubicBezTo>
                  <a:pt x="3596526" y="5522697"/>
                  <a:pt x="3528981" y="5553020"/>
                  <a:pt x="3432987" y="5545768"/>
                </a:cubicBezTo>
                <a:cubicBezTo>
                  <a:pt x="3341557" y="5540666"/>
                  <a:pt x="3299222" y="5556776"/>
                  <a:pt x="3176381" y="5556110"/>
                </a:cubicBezTo>
                <a:cubicBezTo>
                  <a:pt x="3046225" y="5545252"/>
                  <a:pt x="2856562" y="5551022"/>
                  <a:pt x="2710156" y="5527517"/>
                </a:cubicBezTo>
                <a:cubicBezTo>
                  <a:pt x="2595124" y="5519951"/>
                  <a:pt x="2594726" y="5525545"/>
                  <a:pt x="2550206" y="5524958"/>
                </a:cubicBezTo>
                <a:cubicBezTo>
                  <a:pt x="2535402" y="5528183"/>
                  <a:pt x="2457214" y="5518753"/>
                  <a:pt x="2443041" y="5523990"/>
                </a:cubicBezTo>
                <a:lnTo>
                  <a:pt x="2435613" y="5526704"/>
                </a:lnTo>
                <a:lnTo>
                  <a:pt x="2405682" y="5528307"/>
                </a:lnTo>
                <a:lnTo>
                  <a:pt x="2397487" y="5540337"/>
                </a:lnTo>
                <a:lnTo>
                  <a:pt x="2297454" y="5550765"/>
                </a:lnTo>
                <a:cubicBezTo>
                  <a:pt x="2230952" y="5521480"/>
                  <a:pt x="2174171" y="5556417"/>
                  <a:pt x="2056700" y="5555489"/>
                </a:cubicBezTo>
                <a:cubicBezTo>
                  <a:pt x="2025568" y="5545373"/>
                  <a:pt x="1901680" y="5520750"/>
                  <a:pt x="1878530" y="5535330"/>
                </a:cubicBezTo>
                <a:lnTo>
                  <a:pt x="1859292" y="5535461"/>
                </a:lnTo>
                <a:lnTo>
                  <a:pt x="1835626" y="5533793"/>
                </a:lnTo>
                <a:cubicBezTo>
                  <a:pt x="1823131" y="5534628"/>
                  <a:pt x="1810151" y="5536942"/>
                  <a:pt x="1798939" y="5540285"/>
                </a:cubicBezTo>
                <a:lnTo>
                  <a:pt x="1779046" y="5549949"/>
                </a:lnTo>
                <a:lnTo>
                  <a:pt x="1772421" y="5549018"/>
                </a:lnTo>
                <a:lnTo>
                  <a:pt x="1772052" y="5545689"/>
                </a:lnTo>
                <a:cubicBezTo>
                  <a:pt x="1758274" y="5534165"/>
                  <a:pt x="1670822" y="5556887"/>
                  <a:pt x="1711543" y="5534558"/>
                </a:cubicBezTo>
                <a:cubicBezTo>
                  <a:pt x="1696140" y="5533324"/>
                  <a:pt x="1670188" y="5488258"/>
                  <a:pt x="1631462" y="5491807"/>
                </a:cubicBezTo>
                <a:cubicBezTo>
                  <a:pt x="1579148" y="5498877"/>
                  <a:pt x="1591754" y="5486800"/>
                  <a:pt x="1538763" y="5482781"/>
                </a:cubicBezTo>
                <a:cubicBezTo>
                  <a:pt x="1522078" y="5456666"/>
                  <a:pt x="1527306" y="5478305"/>
                  <a:pt x="1501533" y="5467817"/>
                </a:cubicBezTo>
                <a:cubicBezTo>
                  <a:pt x="1499922" y="5487659"/>
                  <a:pt x="1473126" y="5449434"/>
                  <a:pt x="1461266" y="5469343"/>
                </a:cubicBezTo>
                <a:cubicBezTo>
                  <a:pt x="1456951" y="5466804"/>
                  <a:pt x="1453146" y="5463716"/>
                  <a:pt x="1449415" y="5460467"/>
                </a:cubicBezTo>
                <a:lnTo>
                  <a:pt x="1447454" y="5458776"/>
                </a:lnTo>
                <a:lnTo>
                  <a:pt x="1437814" y="5455515"/>
                </a:lnTo>
                <a:lnTo>
                  <a:pt x="1437334" y="5450209"/>
                </a:lnTo>
                <a:lnTo>
                  <a:pt x="1424429" y="5442157"/>
                </a:lnTo>
                <a:cubicBezTo>
                  <a:pt x="1419251" y="5439819"/>
                  <a:pt x="1413273" y="5438098"/>
                  <a:pt x="1406063" y="5437380"/>
                </a:cubicBezTo>
                <a:cubicBezTo>
                  <a:pt x="1378526" y="5442640"/>
                  <a:pt x="1350821" y="5412037"/>
                  <a:pt x="1316379" y="5419601"/>
                </a:cubicBezTo>
                <a:cubicBezTo>
                  <a:pt x="1304160" y="5420695"/>
                  <a:pt x="1269061" y="5413755"/>
                  <a:pt x="1264090" y="5406153"/>
                </a:cubicBezTo>
                <a:cubicBezTo>
                  <a:pt x="1257115" y="5403410"/>
                  <a:pt x="1247955" y="5404075"/>
                  <a:pt x="1246374" y="5396631"/>
                </a:cubicBezTo>
                <a:cubicBezTo>
                  <a:pt x="1242951" y="5387390"/>
                  <a:pt x="1213970" y="5395299"/>
                  <a:pt x="1220190" y="5386301"/>
                </a:cubicBezTo>
                <a:cubicBezTo>
                  <a:pt x="1199695" y="5391599"/>
                  <a:pt x="1189803" y="5371737"/>
                  <a:pt x="1175643" y="5364651"/>
                </a:cubicBezTo>
                <a:cubicBezTo>
                  <a:pt x="1167337" y="5367627"/>
                  <a:pt x="1159852" y="5363931"/>
                  <a:pt x="1150342" y="5358447"/>
                </a:cubicBezTo>
                <a:lnTo>
                  <a:pt x="1112024" y="5345786"/>
                </a:lnTo>
                <a:lnTo>
                  <a:pt x="1100870" y="5343651"/>
                </a:lnTo>
                <a:lnTo>
                  <a:pt x="1096383" y="5343015"/>
                </a:lnTo>
                <a:lnTo>
                  <a:pt x="1058039" y="5343504"/>
                </a:lnTo>
                <a:cubicBezTo>
                  <a:pt x="1057478" y="5341976"/>
                  <a:pt x="1056597" y="5340487"/>
                  <a:pt x="1055426" y="5339088"/>
                </a:cubicBezTo>
                <a:lnTo>
                  <a:pt x="1044738" y="5333063"/>
                </a:lnTo>
                <a:lnTo>
                  <a:pt x="1033909" y="5335680"/>
                </a:lnTo>
                <a:cubicBezTo>
                  <a:pt x="1035046" y="5328129"/>
                  <a:pt x="1022289" y="5334344"/>
                  <a:pt x="1012649" y="5334541"/>
                </a:cubicBezTo>
                <a:lnTo>
                  <a:pt x="1007115" y="5332775"/>
                </a:lnTo>
                <a:lnTo>
                  <a:pt x="987447" y="5346462"/>
                </a:lnTo>
                <a:cubicBezTo>
                  <a:pt x="976074" y="5346779"/>
                  <a:pt x="963827" y="5334768"/>
                  <a:pt x="953418" y="5333901"/>
                </a:cubicBezTo>
                <a:lnTo>
                  <a:pt x="916854" y="5329435"/>
                </a:lnTo>
                <a:lnTo>
                  <a:pt x="905651" y="5332114"/>
                </a:lnTo>
                <a:cubicBezTo>
                  <a:pt x="881256" y="5332755"/>
                  <a:pt x="855727" y="5330820"/>
                  <a:pt x="838405" y="5339470"/>
                </a:cubicBezTo>
                <a:cubicBezTo>
                  <a:pt x="831364" y="5340489"/>
                  <a:pt x="823548" y="5331589"/>
                  <a:pt x="817627" y="5330580"/>
                </a:cubicBezTo>
                <a:lnTo>
                  <a:pt x="801817" y="5325937"/>
                </a:lnTo>
                <a:lnTo>
                  <a:pt x="798857" y="5320979"/>
                </a:lnTo>
                <a:lnTo>
                  <a:pt x="788354" y="5320143"/>
                </a:lnTo>
                <a:lnTo>
                  <a:pt x="785726" y="5318989"/>
                </a:lnTo>
                <a:cubicBezTo>
                  <a:pt x="780721" y="5316767"/>
                  <a:pt x="775719" y="5314716"/>
                  <a:pt x="770507" y="5313309"/>
                </a:cubicBezTo>
                <a:cubicBezTo>
                  <a:pt x="768924" y="5335137"/>
                  <a:pt x="725899" y="5304945"/>
                  <a:pt x="733810" y="5324286"/>
                </a:cubicBezTo>
                <a:cubicBezTo>
                  <a:pt x="704886" y="5320356"/>
                  <a:pt x="720003" y="5339795"/>
                  <a:pt x="692117" y="5318786"/>
                </a:cubicBezTo>
                <a:cubicBezTo>
                  <a:pt x="640968" y="5327470"/>
                  <a:pt x="620209" y="5334772"/>
                  <a:pt x="574943" y="5327578"/>
                </a:cubicBezTo>
                <a:cubicBezTo>
                  <a:pt x="533141" y="5325624"/>
                  <a:pt x="480989" y="5305543"/>
                  <a:pt x="441302" y="5307062"/>
                </a:cubicBezTo>
                <a:cubicBezTo>
                  <a:pt x="381194" y="5308098"/>
                  <a:pt x="355572" y="5361507"/>
                  <a:pt x="336819" y="5336690"/>
                </a:cubicBezTo>
                <a:cubicBezTo>
                  <a:pt x="308424" y="5343088"/>
                  <a:pt x="294704" y="5344301"/>
                  <a:pt x="270932" y="5345451"/>
                </a:cubicBezTo>
                <a:lnTo>
                  <a:pt x="194189" y="5343588"/>
                </a:lnTo>
                <a:lnTo>
                  <a:pt x="192552" y="5342845"/>
                </a:lnTo>
                <a:cubicBezTo>
                  <a:pt x="185478" y="5341467"/>
                  <a:pt x="181262" y="5342160"/>
                  <a:pt x="178320" y="5343766"/>
                </a:cubicBezTo>
                <a:lnTo>
                  <a:pt x="175596" y="5346411"/>
                </a:lnTo>
                <a:lnTo>
                  <a:pt x="147287" y="5352625"/>
                </a:lnTo>
                <a:lnTo>
                  <a:pt x="114847" y="5355844"/>
                </a:lnTo>
                <a:lnTo>
                  <a:pt x="114306" y="5354983"/>
                </a:lnTo>
                <a:cubicBezTo>
                  <a:pt x="110042" y="5353823"/>
                  <a:pt x="100016" y="5353058"/>
                  <a:pt x="89264" y="5348886"/>
                </a:cubicBezTo>
                <a:cubicBezTo>
                  <a:pt x="93123" y="5327937"/>
                  <a:pt x="57863" y="5341064"/>
                  <a:pt x="49794" y="5329950"/>
                </a:cubicBezTo>
                <a:cubicBezTo>
                  <a:pt x="40251" y="5331715"/>
                  <a:pt x="30226" y="5333199"/>
                  <a:pt x="19924" y="5334282"/>
                </a:cubicBezTo>
                <a:lnTo>
                  <a:pt x="13819" y="5334653"/>
                </a:lnTo>
                <a:lnTo>
                  <a:pt x="13657" y="5334455"/>
                </a:lnTo>
                <a:cubicBezTo>
                  <a:pt x="12246" y="5334096"/>
                  <a:pt x="10207" y="5334053"/>
                  <a:pt x="7139" y="5334438"/>
                </a:cubicBezTo>
                <a:lnTo>
                  <a:pt x="2684" y="5335333"/>
                </a:lnTo>
                <a:lnTo>
                  <a:pt x="0" y="5335496"/>
                </a:lnTo>
                <a:lnTo>
                  <a:pt x="0" y="10592"/>
                </a:lnTo>
                <a:lnTo>
                  <a:pt x="11243827" y="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3" name="Google Shape;723;p55"/>
          <p:cNvSpPr/>
          <p:nvPr/>
        </p:nvSpPr>
        <p:spPr>
          <a:xfrm rot="120000">
            <a:off x="5418161" y="351736"/>
            <a:ext cx="1352113" cy="407805"/>
          </a:xfrm>
          <a:custGeom>
            <a:rect b="b" l="l" r="r" t="t"/>
            <a:pathLst>
              <a:path extrusionOk="0" h="594531" w="2201784">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24" name="Google Shape;724;p55"/>
          <p:cNvSpPr txBox="1"/>
          <p:nvPr>
            <p:ph idx="1" type="body"/>
          </p:nvPr>
        </p:nvSpPr>
        <p:spPr>
          <a:xfrm>
            <a:off x="981339" y="1111612"/>
            <a:ext cx="10462786" cy="47568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Although most </a:t>
            </a:r>
            <a:r>
              <a:rPr b="1" i="1" lang="en-US" sz="2600"/>
              <a:t>POP clients </a:t>
            </a:r>
            <a:r>
              <a:rPr lang="en-US" sz="2600"/>
              <a:t>have an option to leave mail on server after download, email clients using POP generally connect, retrieve all messages, store them on the user's PC as new messages, </a:t>
            </a:r>
            <a:r>
              <a:rPr b="1" i="1" lang="en-US" sz="2600"/>
              <a:t>delete them from the server</a:t>
            </a:r>
            <a:r>
              <a:rPr lang="en-US" sz="2600"/>
              <a:t>, and then disconnect. Thus, POP is like own Post Office box for mail storage.</a:t>
            </a:r>
            <a:endParaRPr/>
          </a:p>
          <a:p>
            <a:pPr indent="-228600" lvl="0" marL="228600" rtl="0" algn="l">
              <a:lnSpc>
                <a:spcPct val="90000"/>
              </a:lnSpc>
              <a:spcBef>
                <a:spcPts val="1000"/>
              </a:spcBef>
              <a:spcAft>
                <a:spcPts val="0"/>
              </a:spcAft>
              <a:buClr>
                <a:schemeClr val="dk1"/>
              </a:buClr>
              <a:buSzPts val="2600"/>
              <a:buChar char="•"/>
            </a:pPr>
            <a:r>
              <a:rPr lang="en-US" sz="2600"/>
              <a:t>POP was designed to support “offline” message access but its demerit is that the </a:t>
            </a:r>
            <a:r>
              <a:rPr b="1" i="1" lang="en-US" sz="2600"/>
              <a:t>email gets scattered </a:t>
            </a:r>
            <a:r>
              <a:rPr lang="en-US" sz="2600"/>
              <a:t>wherever they access their account.</a:t>
            </a:r>
            <a:endParaRPr/>
          </a:p>
          <a:p>
            <a:pPr indent="-228600" lvl="0" marL="228600" rtl="0" algn="l">
              <a:lnSpc>
                <a:spcPct val="90000"/>
              </a:lnSpc>
              <a:spcBef>
                <a:spcPts val="1000"/>
              </a:spcBef>
              <a:spcAft>
                <a:spcPts val="0"/>
              </a:spcAft>
              <a:buClr>
                <a:schemeClr val="dk1"/>
              </a:buClr>
              <a:buSzPts val="2600"/>
              <a:buChar char="•"/>
            </a:pPr>
            <a:r>
              <a:rPr lang="en-US" sz="2600"/>
              <a:t>POP3 server listens on well-known port 110.</a:t>
            </a:r>
            <a:endParaRPr/>
          </a:p>
          <a:p>
            <a:pPr indent="-228600" lvl="0" marL="228600" rtl="0" algn="l">
              <a:lnSpc>
                <a:spcPct val="90000"/>
              </a:lnSpc>
              <a:spcBef>
                <a:spcPts val="1000"/>
              </a:spcBef>
              <a:spcAft>
                <a:spcPts val="0"/>
              </a:spcAft>
              <a:buClr>
                <a:schemeClr val="dk1"/>
              </a:buClr>
              <a:buSzPts val="2600"/>
              <a:buChar char="•"/>
            </a:pPr>
            <a:r>
              <a:rPr lang="en-US" sz="2600"/>
              <a:t>POP is important if single user or single device is to access the emails.</a:t>
            </a:r>
            <a:endParaRPr sz="2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6"/>
          <p:cNvSpPr txBox="1"/>
          <p:nvPr>
            <p:ph type="title"/>
          </p:nvPr>
        </p:nvSpPr>
        <p:spPr>
          <a:xfrm>
            <a:off x="838200" y="365125"/>
            <a:ext cx="10515600" cy="8855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Internet Message Access Protocol (IMAP)</a:t>
            </a:r>
            <a:endParaRPr/>
          </a:p>
        </p:txBody>
      </p:sp>
      <p:sp>
        <p:nvSpPr>
          <p:cNvPr id="730" name="Google Shape;730;p56"/>
          <p:cNvSpPr txBox="1"/>
          <p:nvPr>
            <p:ph idx="1" type="body"/>
          </p:nvPr>
        </p:nvSpPr>
        <p:spPr>
          <a:xfrm>
            <a:off x="838200" y="1439260"/>
            <a:ext cx="11062952" cy="524212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It is a mail protocol used for accessing email on a remote web server from a local client.</a:t>
            </a:r>
            <a:endParaRPr/>
          </a:p>
          <a:p>
            <a:pPr indent="-228600" lvl="0" marL="228600" rtl="0" algn="l">
              <a:lnSpc>
                <a:spcPct val="90000"/>
              </a:lnSpc>
              <a:spcBef>
                <a:spcPts val="1000"/>
              </a:spcBef>
              <a:spcAft>
                <a:spcPts val="0"/>
              </a:spcAft>
              <a:buClr>
                <a:schemeClr val="dk1"/>
              </a:buClr>
              <a:buSzPts val="2600"/>
              <a:buChar char="•"/>
            </a:pPr>
            <a:r>
              <a:rPr lang="en-US" sz="2600"/>
              <a:t>IMAP Workflow:</a:t>
            </a:r>
            <a:endParaRPr/>
          </a:p>
          <a:p>
            <a:pPr indent="-228600" lvl="1" marL="685800" rtl="0" algn="l">
              <a:lnSpc>
                <a:spcPct val="90000"/>
              </a:lnSpc>
              <a:spcBef>
                <a:spcPts val="500"/>
              </a:spcBef>
              <a:spcAft>
                <a:spcPts val="0"/>
              </a:spcAft>
              <a:buClr>
                <a:schemeClr val="dk1"/>
              </a:buClr>
              <a:buSzPts val="2400"/>
              <a:buChar char="•"/>
            </a:pPr>
            <a:r>
              <a:rPr b="1" i="1" lang="en-US"/>
              <a:t>Connect to server.</a:t>
            </a:r>
            <a:endParaRPr/>
          </a:p>
          <a:p>
            <a:pPr indent="-228600" lvl="1" marL="685800" rtl="0" algn="l">
              <a:lnSpc>
                <a:spcPct val="90000"/>
              </a:lnSpc>
              <a:spcBef>
                <a:spcPts val="500"/>
              </a:spcBef>
              <a:spcAft>
                <a:spcPts val="0"/>
              </a:spcAft>
              <a:buClr>
                <a:schemeClr val="dk1"/>
              </a:buClr>
              <a:buSzPts val="2400"/>
              <a:buChar char="•"/>
            </a:pPr>
            <a:r>
              <a:rPr b="1" i="1" lang="en-US"/>
              <a:t>Fetch user content and cache it locally, e.g. list of new mail, message summaries, or content of explicitly selected emails.</a:t>
            </a:r>
            <a:endParaRPr/>
          </a:p>
          <a:p>
            <a:pPr indent="-228600" lvl="1" marL="685800" rtl="0" algn="l">
              <a:lnSpc>
                <a:spcPct val="90000"/>
              </a:lnSpc>
              <a:spcBef>
                <a:spcPts val="500"/>
              </a:spcBef>
              <a:spcAft>
                <a:spcPts val="0"/>
              </a:spcAft>
              <a:buClr>
                <a:schemeClr val="dk1"/>
              </a:buClr>
              <a:buSzPts val="2400"/>
              <a:buChar char="•"/>
            </a:pPr>
            <a:r>
              <a:rPr b="1" i="1" lang="en-US"/>
              <a:t>Process user edits, e.g. marking email as read, deleting email, etc.</a:t>
            </a:r>
            <a:endParaRPr/>
          </a:p>
          <a:p>
            <a:pPr indent="-228600" lvl="1" marL="685800" rtl="0" algn="l">
              <a:lnSpc>
                <a:spcPct val="90000"/>
              </a:lnSpc>
              <a:spcBef>
                <a:spcPts val="500"/>
              </a:spcBef>
              <a:spcAft>
                <a:spcPts val="0"/>
              </a:spcAft>
              <a:buClr>
                <a:schemeClr val="dk1"/>
              </a:buClr>
              <a:buSzPts val="2400"/>
              <a:buChar char="•"/>
            </a:pPr>
            <a:r>
              <a:rPr b="1" i="1" lang="en-US"/>
              <a:t>Disconnect.</a:t>
            </a:r>
            <a:endParaRPr/>
          </a:p>
          <a:p>
            <a:pPr indent="-228600" lvl="0" marL="228600" rtl="0" algn="l">
              <a:lnSpc>
                <a:spcPct val="90000"/>
              </a:lnSpc>
              <a:spcBef>
                <a:spcPts val="1000"/>
              </a:spcBef>
              <a:spcAft>
                <a:spcPts val="0"/>
              </a:spcAft>
              <a:buClr>
                <a:schemeClr val="dk1"/>
              </a:buClr>
              <a:buSzPts val="2600"/>
              <a:buChar char="•"/>
            </a:pPr>
            <a:r>
              <a:rPr lang="en-US" sz="2600"/>
              <a:t>In IMAP, folder structure and emails are stored on the server and only copies are kept locally. Typically, these local copies are kept temporarily.</a:t>
            </a:r>
            <a:endParaRPr/>
          </a:p>
          <a:p>
            <a:pPr indent="-228600" lvl="0" marL="228600" rtl="0" algn="l">
              <a:lnSpc>
                <a:spcPct val="90000"/>
              </a:lnSpc>
              <a:spcBef>
                <a:spcPts val="1000"/>
              </a:spcBef>
              <a:spcAft>
                <a:spcPts val="0"/>
              </a:spcAft>
              <a:buClr>
                <a:schemeClr val="dk1"/>
              </a:buClr>
              <a:buSzPts val="2600"/>
              <a:buChar char="•"/>
            </a:pPr>
            <a:r>
              <a:rPr lang="en-US" sz="2600"/>
              <a:t>Multiple users or clients can manage the same inbox.</a:t>
            </a:r>
            <a:endParaRPr/>
          </a:p>
          <a:p>
            <a:pPr indent="-228600" lvl="0" marL="228600" rtl="0" algn="l">
              <a:lnSpc>
                <a:spcPct val="90000"/>
              </a:lnSpc>
              <a:spcBef>
                <a:spcPts val="1000"/>
              </a:spcBef>
              <a:spcAft>
                <a:spcPts val="0"/>
              </a:spcAft>
              <a:buClr>
                <a:schemeClr val="dk1"/>
              </a:buClr>
              <a:buSzPts val="2600"/>
              <a:buChar char="•"/>
            </a:pPr>
            <a:r>
              <a:rPr lang="en-US" sz="2600"/>
              <a:t>Internet connection is needed to access the emails.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Simple Mail Transfer Protocol (SMTP):</a:t>
            </a:r>
            <a:endParaRPr/>
          </a:p>
        </p:txBody>
      </p:sp>
      <p:sp>
        <p:nvSpPr>
          <p:cNvPr id="736" name="Google Shape;736;p57"/>
          <p:cNvSpPr txBox="1"/>
          <p:nvPr>
            <p:ph idx="1" type="body"/>
          </p:nvPr>
        </p:nvSpPr>
        <p:spPr>
          <a:xfrm>
            <a:off x="838200" y="1825625"/>
            <a:ext cx="11030754" cy="472697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SMTP is an application layer TCP/IP protocol used in </a:t>
            </a:r>
            <a:r>
              <a:rPr b="1" lang="en-US"/>
              <a:t>sending and receiving</a:t>
            </a:r>
            <a:r>
              <a:rPr lang="en-US"/>
              <a:t> email to and from email client to a mail server.</a:t>
            </a:r>
            <a:endParaRPr/>
          </a:p>
          <a:p>
            <a:pPr indent="-228600" lvl="0" marL="228600" rtl="0" algn="l">
              <a:lnSpc>
                <a:spcPct val="90000"/>
              </a:lnSpc>
              <a:spcBef>
                <a:spcPts val="1000"/>
              </a:spcBef>
              <a:spcAft>
                <a:spcPts val="0"/>
              </a:spcAft>
              <a:buClr>
                <a:schemeClr val="dk1"/>
              </a:buClr>
              <a:buSzPts val="2800"/>
              <a:buChar char="•"/>
            </a:pPr>
            <a:r>
              <a:rPr lang="en-US"/>
              <a:t>Although electronic mail servers and other mail transfer agents use SMTP to send and receive mail messages, user-level client mail applications (e.g. Microsoft Outlook, Apple Mail, etc.) typically use SMTP only for sending message to mail server. </a:t>
            </a:r>
            <a:endParaRPr/>
          </a:p>
          <a:p>
            <a:pPr indent="-228600" lvl="0" marL="228600" rtl="0" algn="l">
              <a:lnSpc>
                <a:spcPct val="90000"/>
              </a:lnSpc>
              <a:spcBef>
                <a:spcPts val="1000"/>
              </a:spcBef>
              <a:spcAft>
                <a:spcPts val="0"/>
              </a:spcAft>
              <a:buClr>
                <a:schemeClr val="dk1"/>
              </a:buClr>
              <a:buSzPts val="2800"/>
              <a:buChar char="•"/>
            </a:pPr>
            <a:r>
              <a:rPr lang="en-US"/>
              <a:t>For retrieving messages, client applications usually use either IMAP or POP3.</a:t>
            </a:r>
            <a:endParaRPr/>
          </a:p>
          <a:p>
            <a:pPr indent="-228600" lvl="0" marL="228600" rtl="0" algn="l">
              <a:lnSpc>
                <a:spcPct val="90000"/>
              </a:lnSpc>
              <a:spcBef>
                <a:spcPts val="1000"/>
              </a:spcBef>
              <a:spcAft>
                <a:spcPts val="0"/>
              </a:spcAft>
              <a:buClr>
                <a:schemeClr val="dk1"/>
              </a:buClr>
              <a:buSzPts val="2800"/>
              <a:buChar char="•"/>
            </a:pPr>
            <a:r>
              <a:rPr lang="en-US"/>
              <a:t>SMTP communication between mail servers uses TCP port 25 and SMTP port 465 for Secure Transport SSL function enabled.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SMTP works?</a:t>
            </a:r>
            <a:endParaRPr/>
          </a:p>
        </p:txBody>
      </p:sp>
      <p:sp>
        <p:nvSpPr>
          <p:cNvPr id="742" name="Google Shape;742;p58"/>
          <p:cNvSpPr txBox="1"/>
          <p:nvPr>
            <p:ph idx="1" type="body"/>
          </p:nvPr>
        </p:nvSpPr>
        <p:spPr>
          <a:xfrm>
            <a:off x="838200" y="1825625"/>
            <a:ext cx="11030754" cy="470550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Every email has the sender’s address (e.g. </a:t>
            </a:r>
            <a:r>
              <a:rPr lang="en-US" sz="2600" u="sng">
                <a:solidFill>
                  <a:schemeClr val="hlink"/>
                </a:solidFill>
                <a:hlinkClick r:id="rId3"/>
              </a:rPr>
              <a:t>sender@sendermail.com</a:t>
            </a:r>
            <a:r>
              <a:rPr lang="en-US" sz="2600"/>
              <a:t>) and the recipient’s in the two field (e.g. recipient@recipientmail.com) and the content of the message.</a:t>
            </a:r>
            <a:endParaRPr/>
          </a:p>
          <a:p>
            <a:pPr indent="-228600" lvl="0" marL="228600" rtl="0" algn="l">
              <a:lnSpc>
                <a:spcPct val="90000"/>
              </a:lnSpc>
              <a:spcBef>
                <a:spcPts val="1000"/>
              </a:spcBef>
              <a:spcAft>
                <a:spcPts val="0"/>
              </a:spcAft>
              <a:buClr>
                <a:schemeClr val="dk1"/>
              </a:buClr>
              <a:buSzPts val="2600"/>
              <a:buChar char="•"/>
            </a:pPr>
            <a:r>
              <a:rPr lang="en-US" sz="2600"/>
              <a:t>When an email is sent, the email client connects to the SMTP server of the </a:t>
            </a:r>
            <a:r>
              <a:rPr b="1" i="1" lang="en-US" sz="2600"/>
              <a:t>sender’s email</a:t>
            </a:r>
            <a:r>
              <a:rPr lang="en-US" sz="2600"/>
              <a:t> service (e.g. </a:t>
            </a:r>
            <a:r>
              <a:rPr lang="en-US" sz="2600" u="sng">
                <a:solidFill>
                  <a:schemeClr val="hlink"/>
                </a:solidFill>
                <a:hlinkClick r:id="rId4"/>
              </a:rPr>
              <a:t>mailserver@sendermail.com</a:t>
            </a:r>
            <a:r>
              <a:rPr lang="en-US" sz="2600"/>
              <a:t>)</a:t>
            </a:r>
            <a:endParaRPr/>
          </a:p>
          <a:p>
            <a:pPr indent="-228600" lvl="0" marL="228600" rtl="0" algn="l">
              <a:lnSpc>
                <a:spcPct val="90000"/>
              </a:lnSpc>
              <a:spcBef>
                <a:spcPts val="1000"/>
              </a:spcBef>
              <a:spcAft>
                <a:spcPts val="0"/>
              </a:spcAft>
              <a:buClr>
                <a:schemeClr val="dk1"/>
              </a:buClr>
              <a:buSzPts val="2600"/>
              <a:buChar char="•"/>
            </a:pPr>
            <a:r>
              <a:rPr lang="en-US" sz="2600"/>
              <a:t>Now, the SMTP server </a:t>
            </a:r>
            <a:r>
              <a:rPr b="1" i="1" lang="en-US" sz="2600"/>
              <a:t>locates the domain name of the recipient email address</a:t>
            </a:r>
            <a:r>
              <a:rPr lang="en-US" sz="2600"/>
              <a:t> i.e. recipientmail.com from the email address (e.g. recipient@recipientmail.com)</a:t>
            </a:r>
            <a:endParaRPr sz="2600"/>
          </a:p>
          <a:p>
            <a:pPr indent="-228600" lvl="0" marL="228600" rtl="0" algn="l">
              <a:lnSpc>
                <a:spcPct val="90000"/>
              </a:lnSpc>
              <a:spcBef>
                <a:spcPts val="1000"/>
              </a:spcBef>
              <a:spcAft>
                <a:spcPts val="0"/>
              </a:spcAft>
              <a:buClr>
                <a:schemeClr val="dk1"/>
              </a:buClr>
              <a:buSzPts val="2600"/>
              <a:buChar char="•"/>
            </a:pPr>
            <a:r>
              <a:rPr lang="en-US" sz="2600"/>
              <a:t>Then, the SMTP server </a:t>
            </a:r>
            <a:r>
              <a:rPr b="1" i="1" lang="en-US" sz="2600"/>
              <a:t>contacts the server </a:t>
            </a:r>
            <a:r>
              <a:rPr lang="en-US" sz="2600"/>
              <a:t>where the registry is kept (the DNS server).</a:t>
            </a:r>
            <a:endParaRPr sz="2600"/>
          </a:p>
          <a:p>
            <a:pPr indent="-228600" lvl="0" marL="228600" rtl="0" algn="l">
              <a:lnSpc>
                <a:spcPct val="90000"/>
              </a:lnSpc>
              <a:spcBef>
                <a:spcPts val="1000"/>
              </a:spcBef>
              <a:spcAft>
                <a:spcPts val="0"/>
              </a:spcAft>
              <a:buClr>
                <a:schemeClr val="dk1"/>
              </a:buClr>
              <a:buSzPts val="2600"/>
              <a:buChar char="•"/>
            </a:pPr>
            <a:r>
              <a:rPr lang="en-US" sz="2600"/>
              <a:t>The DNS server sends back the address to the SMTP server.</a:t>
            </a:r>
            <a:endParaRPr sz="2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6" name="Shape 746"/>
        <p:cNvGrpSpPr/>
        <p:nvPr/>
      </p:nvGrpSpPr>
      <p:grpSpPr>
        <a:xfrm>
          <a:off x="0" y="0"/>
          <a:ext cx="0" cy="0"/>
          <a:chOff x="0" y="0"/>
          <a:chExt cx="0" cy="0"/>
        </a:xfrm>
      </p:grpSpPr>
      <p:sp>
        <p:nvSpPr>
          <p:cNvPr id="747" name="Google Shape;747;p59"/>
          <p:cNvSpPr txBox="1"/>
          <p:nvPr>
            <p:ph idx="1" type="body"/>
          </p:nvPr>
        </p:nvSpPr>
        <p:spPr>
          <a:xfrm>
            <a:off x="365975" y="398217"/>
            <a:ext cx="11599570" cy="613291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The SMTP server then proceeds to hand over the email to the SMTP server of the recipient’s email service (i.e. mailserver.recipientmail.com). This SMTP checks and confirms that the </a:t>
            </a:r>
            <a:r>
              <a:rPr b="1" i="1" lang="en-US" sz="2600"/>
              <a:t>mail addressed </a:t>
            </a:r>
            <a:r>
              <a:rPr lang="en-US" sz="2600"/>
              <a:t>to </a:t>
            </a:r>
            <a:r>
              <a:rPr lang="en-US" sz="2600" u="sng">
                <a:solidFill>
                  <a:schemeClr val="hlink"/>
                </a:solidFill>
                <a:hlinkClick r:id="rId3"/>
              </a:rPr>
              <a:t>recipient@recipientmail.com</a:t>
            </a:r>
            <a:r>
              <a:rPr lang="en-US" sz="2600"/>
              <a:t> belongs to it and hands it over to its counterpart the POP3 server.</a:t>
            </a:r>
            <a:endParaRPr/>
          </a:p>
          <a:p>
            <a:pPr indent="-228600" lvl="0" marL="228600" rtl="0" algn="l">
              <a:lnSpc>
                <a:spcPct val="90000"/>
              </a:lnSpc>
              <a:spcBef>
                <a:spcPts val="1000"/>
              </a:spcBef>
              <a:spcAft>
                <a:spcPts val="0"/>
              </a:spcAft>
              <a:buClr>
                <a:schemeClr val="dk1"/>
              </a:buClr>
              <a:buSzPts val="2600"/>
              <a:buChar char="•"/>
            </a:pPr>
            <a:r>
              <a:rPr lang="en-US" sz="2600"/>
              <a:t>If some error occurred to send the email, the emails will be delayed. </a:t>
            </a:r>
            <a:r>
              <a:rPr b="1" i="1" lang="en-US" sz="2600"/>
              <a:t>There is a mail queue in every mail server.</a:t>
            </a:r>
            <a:endParaRPr b="1" i="1" sz="2600"/>
          </a:p>
          <a:p>
            <a:pPr indent="-228600" lvl="0" marL="228600" rtl="0" algn="l">
              <a:lnSpc>
                <a:spcPct val="90000"/>
              </a:lnSpc>
              <a:spcBef>
                <a:spcPts val="1000"/>
              </a:spcBef>
              <a:spcAft>
                <a:spcPts val="0"/>
              </a:spcAft>
              <a:buClr>
                <a:schemeClr val="dk1"/>
              </a:buClr>
              <a:buSzPts val="2600"/>
              <a:buChar char="•"/>
            </a:pPr>
            <a:r>
              <a:rPr lang="en-US" sz="2600"/>
              <a:t>These mails will be pending in the mail queue. The mail server will keep trying to send the resend the email.</a:t>
            </a:r>
            <a:endParaRPr sz="2600"/>
          </a:p>
          <a:p>
            <a:pPr indent="-228600" lvl="0" marL="228600" rtl="0" algn="l">
              <a:lnSpc>
                <a:spcPct val="90000"/>
              </a:lnSpc>
              <a:spcBef>
                <a:spcPts val="1000"/>
              </a:spcBef>
              <a:spcAft>
                <a:spcPts val="0"/>
              </a:spcAft>
              <a:buClr>
                <a:schemeClr val="dk1"/>
              </a:buClr>
              <a:buSzPts val="2600"/>
              <a:buChar char="•"/>
            </a:pPr>
            <a:r>
              <a:rPr lang="en-US" sz="2600"/>
              <a:t>Once the email sending fails permanently, the mail server may send a bounce back email message to the sender’s email address.</a:t>
            </a:r>
            <a:endParaRPr sz="2600"/>
          </a:p>
          <a:p>
            <a:pPr indent="-228600" lvl="0" marL="228600" rtl="0" algn="l">
              <a:lnSpc>
                <a:spcPct val="90000"/>
              </a:lnSpc>
              <a:spcBef>
                <a:spcPts val="1000"/>
              </a:spcBef>
              <a:spcAft>
                <a:spcPts val="0"/>
              </a:spcAft>
              <a:buClr>
                <a:schemeClr val="dk1"/>
              </a:buClr>
              <a:buSzPts val="2600"/>
              <a:buChar char="•"/>
            </a:pPr>
            <a:r>
              <a:rPr lang="en-US" sz="2600"/>
              <a:t>An SMTP session consists of </a:t>
            </a:r>
            <a:r>
              <a:rPr b="1" i="1" lang="en-US" sz="2600"/>
              <a:t>commands originated by an SMTP client</a:t>
            </a:r>
            <a:r>
              <a:rPr lang="en-US" sz="2600"/>
              <a:t> (the initiating agent, sender or transmitter) and corresponding responses from SMTP server (the listening agent or receiver) so that the session is opened, and session parameters are exchanged.</a:t>
            </a:r>
            <a:endParaRPr sz="2600"/>
          </a:p>
          <a:p>
            <a:pPr indent="-228600" lvl="0" marL="228600" rtl="0" algn="l">
              <a:lnSpc>
                <a:spcPct val="90000"/>
              </a:lnSpc>
              <a:spcBef>
                <a:spcPts val="1000"/>
              </a:spcBef>
              <a:spcAft>
                <a:spcPts val="0"/>
              </a:spcAft>
              <a:buClr>
                <a:schemeClr val="dk1"/>
              </a:buClr>
              <a:buSzPts val="2600"/>
              <a:buChar char="•"/>
            </a:pPr>
            <a:r>
              <a:rPr lang="en-US" sz="2600"/>
              <a:t>SMTP is used by Mail Transfer Agent (MTA).</a:t>
            </a:r>
            <a:endParaRPr sz="2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6"/>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Graphical user interface&#10;&#10;Description automatically generated" id="276" name="Google Shape;276;p6"/>
          <p:cNvPicPr preferRelativeResize="0"/>
          <p:nvPr>
            <p:ph idx="1" type="body"/>
          </p:nvPr>
        </p:nvPicPr>
        <p:blipFill rotWithShape="1">
          <a:blip r:embed="rId3">
            <a:alphaModFix/>
          </a:blip>
          <a:srcRect b="2848" l="0" r="0" t="9259"/>
          <a:stretch/>
        </p:blipFill>
        <p:spPr>
          <a:xfrm>
            <a:off x="-42910" y="108605"/>
            <a:ext cx="12191980" cy="66310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1" name="Shape 751"/>
        <p:cNvGrpSpPr/>
        <p:nvPr/>
      </p:nvGrpSpPr>
      <p:grpSpPr>
        <a:xfrm>
          <a:off x="0" y="0"/>
          <a:ext cx="0" cy="0"/>
          <a:chOff x="0" y="0"/>
          <a:chExt cx="0" cy="0"/>
        </a:xfrm>
      </p:grpSpPr>
      <p:sp>
        <p:nvSpPr>
          <p:cNvPr id="752" name="Google Shape;752;p6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53" name="Google Shape;753;p60"/>
          <p:cNvSpPr/>
          <p:nvPr/>
        </p:nvSpPr>
        <p:spPr>
          <a:xfrm>
            <a:off x="477012" y="480060"/>
            <a:ext cx="11237976" cy="5897880"/>
          </a:xfrm>
          <a:prstGeom prst="rect">
            <a:avLst/>
          </a:prstGeom>
          <a:solidFill>
            <a:srgbClr val="FFFFFF"/>
          </a:solidFill>
          <a:ln>
            <a:noFill/>
          </a:ln>
          <a:effectLst>
            <a:outerShdw blurRad="63500" rotWithShape="0" algn="t" dir="5400000" dist="1778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Diagram&#10;&#10;Description automatically generated" id="754" name="Google Shape;754;p60"/>
          <p:cNvPicPr preferRelativeResize="0"/>
          <p:nvPr>
            <p:ph idx="1" type="body"/>
          </p:nvPr>
        </p:nvPicPr>
        <p:blipFill rotWithShape="1">
          <a:blip r:embed="rId3">
            <a:alphaModFix/>
          </a:blip>
          <a:srcRect b="0" l="0" r="0" t="0"/>
          <a:stretch/>
        </p:blipFill>
        <p:spPr>
          <a:xfrm>
            <a:off x="2478425" y="643467"/>
            <a:ext cx="7235150" cy="557106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8" name="Shape 758"/>
        <p:cNvGrpSpPr/>
        <p:nvPr/>
      </p:nvGrpSpPr>
      <p:grpSpPr>
        <a:xfrm>
          <a:off x="0" y="0"/>
          <a:ext cx="0" cy="0"/>
          <a:chOff x="0" y="0"/>
          <a:chExt cx="0" cy="0"/>
        </a:xfrm>
      </p:grpSpPr>
      <p:sp>
        <p:nvSpPr>
          <p:cNvPr id="759" name="Google Shape;759;p6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0" name="Google Shape;760;p61"/>
          <p:cNvSpPr/>
          <p:nvPr/>
        </p:nvSpPr>
        <p:spPr>
          <a:xfrm>
            <a:off x="477012" y="480060"/>
            <a:ext cx="11237976" cy="5897880"/>
          </a:xfrm>
          <a:prstGeom prst="rect">
            <a:avLst/>
          </a:prstGeom>
          <a:solidFill>
            <a:srgbClr val="FFFFFF"/>
          </a:solidFill>
          <a:ln>
            <a:noFill/>
          </a:ln>
          <a:effectLst>
            <a:outerShdw blurRad="63500" rotWithShape="0" algn="t" dir="5400000" dist="1778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diagram&#10;&#10;Description automatically generated" id="761" name="Google Shape;761;p61"/>
          <p:cNvPicPr preferRelativeResize="0"/>
          <p:nvPr>
            <p:ph idx="1" type="body"/>
          </p:nvPr>
        </p:nvPicPr>
        <p:blipFill rotWithShape="1">
          <a:blip r:embed="rId3">
            <a:alphaModFix/>
          </a:blip>
          <a:srcRect b="0" l="0" r="0" t="0"/>
          <a:stretch/>
        </p:blipFill>
        <p:spPr>
          <a:xfrm>
            <a:off x="643467" y="1247987"/>
            <a:ext cx="10905066" cy="43620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5" name="Shape 765"/>
        <p:cNvGrpSpPr/>
        <p:nvPr/>
      </p:nvGrpSpPr>
      <p:grpSpPr>
        <a:xfrm>
          <a:off x="0" y="0"/>
          <a:ext cx="0" cy="0"/>
          <a:chOff x="0" y="0"/>
          <a:chExt cx="0" cy="0"/>
        </a:xfrm>
      </p:grpSpPr>
      <p:sp>
        <p:nvSpPr>
          <p:cNvPr id="766" name="Google Shape;766;p6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7" name="Google Shape;767;p62"/>
          <p:cNvSpPr/>
          <p:nvPr/>
        </p:nvSpPr>
        <p:spPr>
          <a:xfrm>
            <a:off x="643468" y="643467"/>
            <a:ext cx="10905066" cy="5562249"/>
          </a:xfrm>
          <a:custGeom>
            <a:rect b="b" l="l" r="r" t="t"/>
            <a:pathLst>
              <a:path extrusionOk="0" h="5641173" w="11243827">
                <a:moveTo>
                  <a:pt x="11243827" y="0"/>
                </a:moveTo>
                <a:lnTo>
                  <a:pt x="11243827" y="5209610"/>
                </a:lnTo>
                <a:lnTo>
                  <a:pt x="11240675" y="5210442"/>
                </a:lnTo>
                <a:cubicBezTo>
                  <a:pt x="11212687" y="5216721"/>
                  <a:pt x="11197241" y="5217028"/>
                  <a:pt x="11179959" y="5221199"/>
                </a:cubicBezTo>
                <a:cubicBezTo>
                  <a:pt x="11151979" y="5230882"/>
                  <a:pt x="11122378" y="5252850"/>
                  <a:pt x="11105493" y="5259905"/>
                </a:cubicBezTo>
                <a:lnTo>
                  <a:pt x="11078640" y="5263531"/>
                </a:lnTo>
                <a:lnTo>
                  <a:pt x="11079616" y="5270380"/>
                </a:lnTo>
                <a:lnTo>
                  <a:pt x="11069641" y="5270884"/>
                </a:lnTo>
                <a:lnTo>
                  <a:pt x="11047377" y="5271051"/>
                </a:lnTo>
                <a:cubicBezTo>
                  <a:pt x="11033483" y="5272087"/>
                  <a:pt x="10994850" y="5270445"/>
                  <a:pt x="10980705" y="5272951"/>
                </a:cubicBezTo>
                <a:cubicBezTo>
                  <a:pt x="10976625" y="5280257"/>
                  <a:pt x="10970327" y="5284239"/>
                  <a:pt x="10962514" y="5286084"/>
                </a:cubicBezTo>
                <a:lnTo>
                  <a:pt x="10945307" y="5286290"/>
                </a:lnTo>
                <a:lnTo>
                  <a:pt x="10845516" y="5303894"/>
                </a:lnTo>
                <a:lnTo>
                  <a:pt x="10831795" y="5305210"/>
                </a:lnTo>
                <a:lnTo>
                  <a:pt x="10824365" y="5311111"/>
                </a:lnTo>
                <a:cubicBezTo>
                  <a:pt x="10818692" y="5312290"/>
                  <a:pt x="10802397" y="5311529"/>
                  <a:pt x="10797756" y="5312285"/>
                </a:cubicBezTo>
                <a:lnTo>
                  <a:pt x="10796525" y="5315645"/>
                </a:lnTo>
                <a:cubicBezTo>
                  <a:pt x="10781742" y="5321013"/>
                  <a:pt x="10726138" y="5338890"/>
                  <a:pt x="10709063" y="5344492"/>
                </a:cubicBezTo>
                <a:cubicBezTo>
                  <a:pt x="10705652" y="5339328"/>
                  <a:pt x="10698014" y="5347484"/>
                  <a:pt x="10694078" y="5349258"/>
                </a:cubicBezTo>
                <a:cubicBezTo>
                  <a:pt x="10693469" y="5345779"/>
                  <a:pt x="10683941" y="5344718"/>
                  <a:pt x="10681131" y="5347812"/>
                </a:cubicBezTo>
                <a:cubicBezTo>
                  <a:pt x="10614153" y="5364782"/>
                  <a:pt x="10647679" y="5329716"/>
                  <a:pt x="10609448" y="5351931"/>
                </a:cubicBezTo>
                <a:cubicBezTo>
                  <a:pt x="10602685" y="5353403"/>
                  <a:pt x="10597204" y="5352000"/>
                  <a:pt x="10592397" y="5349402"/>
                </a:cubicBezTo>
                <a:lnTo>
                  <a:pt x="10585227" y="5344063"/>
                </a:lnTo>
                <a:lnTo>
                  <a:pt x="10557472" y="5354151"/>
                </a:lnTo>
                <a:cubicBezTo>
                  <a:pt x="10543800" y="5357667"/>
                  <a:pt x="10529411" y="5359999"/>
                  <a:pt x="10514646" y="5361064"/>
                </a:cubicBezTo>
                <a:cubicBezTo>
                  <a:pt x="10511333" y="5353956"/>
                  <a:pt x="10499744" y="5364054"/>
                  <a:pt x="10494292" y="5366054"/>
                </a:cubicBezTo>
                <a:cubicBezTo>
                  <a:pt x="10494236" y="5361412"/>
                  <a:pt x="10482156" y="5359187"/>
                  <a:pt x="10477869" y="5363025"/>
                </a:cubicBezTo>
                <a:cubicBezTo>
                  <a:pt x="10387782" y="5379617"/>
                  <a:pt x="10438473" y="5336257"/>
                  <a:pt x="10384411" y="5362257"/>
                </a:cubicBezTo>
                <a:cubicBezTo>
                  <a:pt x="10375368" y="5363613"/>
                  <a:pt x="10368582" y="5361287"/>
                  <a:pt x="10362921" y="5357444"/>
                </a:cubicBezTo>
                <a:lnTo>
                  <a:pt x="10352736" y="5347851"/>
                </a:lnTo>
                <a:lnTo>
                  <a:pt x="10344754" y="5351272"/>
                </a:lnTo>
                <a:cubicBezTo>
                  <a:pt x="10314632" y="5351540"/>
                  <a:pt x="10305751" y="5341709"/>
                  <a:pt x="10288226" y="5351613"/>
                </a:cubicBezTo>
                <a:cubicBezTo>
                  <a:pt x="10262327" y="5331026"/>
                  <a:pt x="10271048" y="5349560"/>
                  <a:pt x="10251350" y="5352711"/>
                </a:cubicBezTo>
                <a:cubicBezTo>
                  <a:pt x="10235810" y="5356816"/>
                  <a:pt x="10264339" y="5364714"/>
                  <a:pt x="10249108" y="5365881"/>
                </a:cubicBezTo>
                <a:cubicBezTo>
                  <a:pt x="10232632" y="5360566"/>
                  <a:pt x="10233406" y="5377073"/>
                  <a:pt x="10216272" y="5370573"/>
                </a:cubicBezTo>
                <a:cubicBezTo>
                  <a:pt x="10220434" y="5358137"/>
                  <a:pt x="10182459" y="5372984"/>
                  <a:pt x="10181278" y="5362119"/>
                </a:cubicBezTo>
                <a:cubicBezTo>
                  <a:pt x="10166724" y="5377655"/>
                  <a:pt x="10159412" y="5358516"/>
                  <a:pt x="10140033" y="5363304"/>
                </a:cubicBezTo>
                <a:cubicBezTo>
                  <a:pt x="10130907" y="5369181"/>
                  <a:pt x="10124323" y="5370190"/>
                  <a:pt x="10115353" y="5363869"/>
                </a:cubicBezTo>
                <a:cubicBezTo>
                  <a:pt x="10073314" y="5392482"/>
                  <a:pt x="10089920" y="5365150"/>
                  <a:pt x="10050578" y="5376153"/>
                </a:cubicBezTo>
                <a:cubicBezTo>
                  <a:pt x="10016683" y="5387725"/>
                  <a:pt x="9978260" y="5395233"/>
                  <a:pt x="9945478" y="5422859"/>
                </a:cubicBezTo>
                <a:cubicBezTo>
                  <a:pt x="9939461" y="5430686"/>
                  <a:pt x="9924686" y="5433649"/>
                  <a:pt x="9912481" y="5429477"/>
                </a:cubicBezTo>
                <a:cubicBezTo>
                  <a:pt x="9910384" y="5428759"/>
                  <a:pt x="9908438" y="5427851"/>
                  <a:pt x="9906713" y="5426784"/>
                </a:cubicBezTo>
                <a:cubicBezTo>
                  <a:pt x="9878372" y="5431011"/>
                  <a:pt x="9774714" y="5449885"/>
                  <a:pt x="9742436" y="5454834"/>
                </a:cubicBezTo>
                <a:cubicBezTo>
                  <a:pt x="9739822" y="5444779"/>
                  <a:pt x="9723500" y="5462923"/>
                  <a:pt x="9713044" y="5456476"/>
                </a:cubicBezTo>
                <a:cubicBezTo>
                  <a:pt x="9705555" y="5450821"/>
                  <a:pt x="9698855" y="5455006"/>
                  <a:pt x="9691033" y="5455451"/>
                </a:cubicBezTo>
                <a:cubicBezTo>
                  <a:pt x="9680728" y="5451004"/>
                  <a:pt x="9647117" y="5459035"/>
                  <a:pt x="9638355" y="5464794"/>
                </a:cubicBezTo>
                <a:cubicBezTo>
                  <a:pt x="9617415" y="5484808"/>
                  <a:pt x="9569832" y="5469945"/>
                  <a:pt x="9552434" y="5485280"/>
                </a:cubicBezTo>
                <a:cubicBezTo>
                  <a:pt x="9546122" y="5487529"/>
                  <a:pt x="9539945" y="5488440"/>
                  <a:pt x="9533883" y="5488516"/>
                </a:cubicBezTo>
                <a:lnTo>
                  <a:pt x="9516916" y="5486828"/>
                </a:lnTo>
                <a:lnTo>
                  <a:pt x="9512093" y="5482541"/>
                </a:lnTo>
                <a:lnTo>
                  <a:pt x="9501725" y="5483603"/>
                </a:lnTo>
                <a:lnTo>
                  <a:pt x="9498754" y="5482951"/>
                </a:lnTo>
                <a:cubicBezTo>
                  <a:pt x="9493078" y="5481686"/>
                  <a:pt x="9487476" y="5480586"/>
                  <a:pt x="9481932" y="5480151"/>
                </a:cubicBezTo>
                <a:cubicBezTo>
                  <a:pt x="9489223" y="5501646"/>
                  <a:pt x="9435971" y="5479991"/>
                  <a:pt x="9451321" y="5497375"/>
                </a:cubicBezTo>
                <a:cubicBezTo>
                  <a:pt x="9422124" y="5498722"/>
                  <a:pt x="9444395" y="5514914"/>
                  <a:pt x="9409298" y="5499478"/>
                </a:cubicBezTo>
                <a:cubicBezTo>
                  <a:pt x="9363968" y="5517055"/>
                  <a:pt x="9350073" y="5507226"/>
                  <a:pt x="9303056" y="5519093"/>
                </a:cubicBezTo>
                <a:cubicBezTo>
                  <a:pt x="9272929" y="5515489"/>
                  <a:pt x="9242312" y="5519100"/>
                  <a:pt x="9229078" y="5524154"/>
                </a:cubicBezTo>
                <a:cubicBezTo>
                  <a:pt x="9244549" y="5484199"/>
                  <a:pt x="9198133" y="5512463"/>
                  <a:pt x="9165105" y="5532892"/>
                </a:cubicBezTo>
                <a:cubicBezTo>
                  <a:pt x="9128348" y="5546691"/>
                  <a:pt x="9105217" y="5601124"/>
                  <a:pt x="9077301" y="5580356"/>
                </a:cubicBezTo>
                <a:cubicBezTo>
                  <a:pt x="9034770" y="5585424"/>
                  <a:pt x="9004654" y="5606346"/>
                  <a:pt x="8960065" y="5597982"/>
                </a:cubicBezTo>
                <a:cubicBezTo>
                  <a:pt x="8958681" y="5601368"/>
                  <a:pt x="8956414" y="5604204"/>
                  <a:pt x="8953536" y="5606638"/>
                </a:cubicBezTo>
                <a:lnTo>
                  <a:pt x="8943907" y="5612541"/>
                </a:lnTo>
                <a:lnTo>
                  <a:pt x="8942046" y="5612112"/>
                </a:lnTo>
                <a:cubicBezTo>
                  <a:pt x="8934733" y="5612036"/>
                  <a:pt x="8930989" y="5613463"/>
                  <a:pt x="8928824" y="5615549"/>
                </a:cubicBezTo>
                <a:lnTo>
                  <a:pt x="8927294" y="5618607"/>
                </a:lnTo>
                <a:lnTo>
                  <a:pt x="8918651" y="5621688"/>
                </a:lnTo>
                <a:lnTo>
                  <a:pt x="8902772" y="5629703"/>
                </a:lnTo>
                <a:lnTo>
                  <a:pt x="8898724" y="5629379"/>
                </a:lnTo>
                <a:lnTo>
                  <a:pt x="8873099" y="5638628"/>
                </a:lnTo>
                <a:lnTo>
                  <a:pt x="8872234" y="5637889"/>
                </a:lnTo>
                <a:cubicBezTo>
                  <a:pt x="8869712" y="5636443"/>
                  <a:pt x="8866744" y="5635774"/>
                  <a:pt x="8862777" y="5636711"/>
                </a:cubicBezTo>
                <a:cubicBezTo>
                  <a:pt x="8861373" y="5622581"/>
                  <a:pt x="8857449" y="5632426"/>
                  <a:pt x="8845869" y="5636436"/>
                </a:cubicBezTo>
                <a:cubicBezTo>
                  <a:pt x="8841103" y="5615386"/>
                  <a:pt x="8812729" y="5634444"/>
                  <a:pt x="8800548" y="5625084"/>
                </a:cubicBezTo>
                <a:cubicBezTo>
                  <a:pt x="8792146" y="5628504"/>
                  <a:pt x="8783174" y="5631737"/>
                  <a:pt x="8773774" y="5634630"/>
                </a:cubicBezTo>
                <a:lnTo>
                  <a:pt x="8698255" y="5636083"/>
                </a:lnTo>
                <a:lnTo>
                  <a:pt x="8619167" y="5619130"/>
                </a:lnTo>
                <a:cubicBezTo>
                  <a:pt x="8589913" y="5618762"/>
                  <a:pt x="8564581" y="5612466"/>
                  <a:pt x="8539822" y="5616905"/>
                </a:cubicBezTo>
                <a:cubicBezTo>
                  <a:pt x="8529764" y="5612008"/>
                  <a:pt x="8520285" y="5610031"/>
                  <a:pt x="8511094" y="5617360"/>
                </a:cubicBezTo>
                <a:cubicBezTo>
                  <a:pt x="8483794" y="5614914"/>
                  <a:pt x="8477184" y="5604447"/>
                  <a:pt x="8459886" y="5612612"/>
                </a:cubicBezTo>
                <a:cubicBezTo>
                  <a:pt x="8444548" y="5595681"/>
                  <a:pt x="8443640" y="5602142"/>
                  <a:pt x="8436432" y="5606990"/>
                </a:cubicBezTo>
                <a:lnTo>
                  <a:pt x="8435403" y="5607336"/>
                </a:lnTo>
                <a:lnTo>
                  <a:pt x="8433307" y="5604917"/>
                </a:lnTo>
                <a:lnTo>
                  <a:pt x="8428968" y="5603796"/>
                </a:lnTo>
                <a:lnTo>
                  <a:pt x="8417124" y="5604518"/>
                </a:lnTo>
                <a:lnTo>
                  <a:pt x="8412669" y="5605413"/>
                </a:lnTo>
                <a:cubicBezTo>
                  <a:pt x="8409601" y="5605797"/>
                  <a:pt x="8407563" y="5605754"/>
                  <a:pt x="8406152" y="5605396"/>
                </a:cubicBezTo>
                <a:lnTo>
                  <a:pt x="8405989" y="5605197"/>
                </a:lnTo>
                <a:lnTo>
                  <a:pt x="8399884" y="5605568"/>
                </a:lnTo>
                <a:cubicBezTo>
                  <a:pt x="8389582" y="5606652"/>
                  <a:pt x="8379557" y="5608135"/>
                  <a:pt x="8370014" y="5609900"/>
                </a:cubicBezTo>
                <a:cubicBezTo>
                  <a:pt x="8361945" y="5598787"/>
                  <a:pt x="8326685" y="5611914"/>
                  <a:pt x="8330544" y="5590964"/>
                </a:cubicBezTo>
                <a:cubicBezTo>
                  <a:pt x="8317672" y="5592723"/>
                  <a:pt x="8309886" y="5601422"/>
                  <a:pt x="8314221" y="5587682"/>
                </a:cubicBezTo>
                <a:cubicBezTo>
                  <a:pt x="8309983" y="5587866"/>
                  <a:pt x="8307372" y="5586698"/>
                  <a:pt x="8305502" y="5584868"/>
                </a:cubicBezTo>
                <a:lnTo>
                  <a:pt x="8304962" y="5584007"/>
                </a:lnTo>
                <a:lnTo>
                  <a:pt x="8276324" y="5588260"/>
                </a:lnTo>
                <a:lnTo>
                  <a:pt x="8272522" y="5587226"/>
                </a:lnTo>
                <a:lnTo>
                  <a:pt x="8253857" y="5592043"/>
                </a:lnTo>
                <a:lnTo>
                  <a:pt x="8244212" y="5593439"/>
                </a:lnTo>
                <a:lnTo>
                  <a:pt x="8241488" y="5596085"/>
                </a:lnTo>
                <a:cubicBezTo>
                  <a:pt x="8238546" y="5597691"/>
                  <a:pt x="8234330" y="5598384"/>
                  <a:pt x="8227256" y="5597005"/>
                </a:cubicBezTo>
                <a:lnTo>
                  <a:pt x="8225619" y="5596262"/>
                </a:lnTo>
                <a:lnTo>
                  <a:pt x="8213882" y="5600179"/>
                </a:lnTo>
                <a:cubicBezTo>
                  <a:pt x="8210102" y="5601988"/>
                  <a:pt x="8206755" y="5604291"/>
                  <a:pt x="8204045" y="5607275"/>
                </a:cubicBezTo>
                <a:cubicBezTo>
                  <a:pt x="8164079" y="5591326"/>
                  <a:pt x="8126369" y="5605919"/>
                  <a:pt x="8082989" y="5603160"/>
                </a:cubicBezTo>
                <a:cubicBezTo>
                  <a:pt x="8034449" y="5606898"/>
                  <a:pt x="8008954" y="5596936"/>
                  <a:pt x="7976942" y="5598455"/>
                </a:cubicBezTo>
                <a:cubicBezTo>
                  <a:pt x="7962042" y="5600916"/>
                  <a:pt x="7941729" y="5599827"/>
                  <a:pt x="7950121" y="5590893"/>
                </a:cubicBezTo>
                <a:cubicBezTo>
                  <a:pt x="7904855" y="5610014"/>
                  <a:pt x="7778840" y="5612380"/>
                  <a:pt x="7727691" y="5621064"/>
                </a:cubicBezTo>
                <a:cubicBezTo>
                  <a:pt x="7699805" y="5600056"/>
                  <a:pt x="7714922" y="5619495"/>
                  <a:pt x="7685998" y="5615564"/>
                </a:cubicBezTo>
                <a:cubicBezTo>
                  <a:pt x="7693909" y="5634905"/>
                  <a:pt x="7650884" y="5604714"/>
                  <a:pt x="7649302" y="5626541"/>
                </a:cubicBezTo>
                <a:cubicBezTo>
                  <a:pt x="7644089" y="5625134"/>
                  <a:pt x="7639087" y="5623084"/>
                  <a:pt x="7634083" y="5620862"/>
                </a:cubicBezTo>
                <a:lnTo>
                  <a:pt x="7631455" y="5619708"/>
                </a:lnTo>
                <a:lnTo>
                  <a:pt x="7620952" y="5618872"/>
                </a:lnTo>
                <a:lnTo>
                  <a:pt x="7617992" y="5613914"/>
                </a:lnTo>
                <a:lnTo>
                  <a:pt x="7602182" y="5609271"/>
                </a:lnTo>
                <a:cubicBezTo>
                  <a:pt x="7596260" y="5608262"/>
                  <a:pt x="7589888" y="5608028"/>
                  <a:pt x="7582847" y="5609047"/>
                </a:cubicBezTo>
                <a:cubicBezTo>
                  <a:pt x="7565525" y="5617697"/>
                  <a:pt x="7538553" y="5607096"/>
                  <a:pt x="7514158" y="5607737"/>
                </a:cubicBezTo>
                <a:lnTo>
                  <a:pt x="7502955" y="5610415"/>
                </a:lnTo>
                <a:lnTo>
                  <a:pt x="7466391" y="5605949"/>
                </a:lnTo>
                <a:cubicBezTo>
                  <a:pt x="7455982" y="5605083"/>
                  <a:pt x="7445179" y="5604628"/>
                  <a:pt x="7433806" y="5604945"/>
                </a:cubicBezTo>
                <a:lnTo>
                  <a:pt x="7412693" y="5607075"/>
                </a:lnTo>
                <a:lnTo>
                  <a:pt x="7407159" y="5605310"/>
                </a:lnTo>
                <a:cubicBezTo>
                  <a:pt x="7397520" y="5605506"/>
                  <a:pt x="7384763" y="5611721"/>
                  <a:pt x="7385900" y="5604171"/>
                </a:cubicBezTo>
                <a:lnTo>
                  <a:pt x="7375071" y="5606788"/>
                </a:lnTo>
                <a:lnTo>
                  <a:pt x="7364382" y="5600762"/>
                </a:lnTo>
                <a:cubicBezTo>
                  <a:pt x="7363212" y="5599363"/>
                  <a:pt x="7362331" y="5597874"/>
                  <a:pt x="7361770" y="5596347"/>
                </a:cubicBezTo>
                <a:lnTo>
                  <a:pt x="7346641" y="5598329"/>
                </a:lnTo>
                <a:lnTo>
                  <a:pt x="7334238" y="5594014"/>
                </a:lnTo>
                <a:lnTo>
                  <a:pt x="7323426" y="5596835"/>
                </a:lnTo>
                <a:lnTo>
                  <a:pt x="7318938" y="5596200"/>
                </a:lnTo>
                <a:lnTo>
                  <a:pt x="7307784" y="5594065"/>
                </a:lnTo>
                <a:cubicBezTo>
                  <a:pt x="7302066" y="5592568"/>
                  <a:pt x="7295667" y="5590765"/>
                  <a:pt x="7288540" y="5589320"/>
                </a:cubicBezTo>
                <a:lnTo>
                  <a:pt x="7282537" y="5588660"/>
                </a:lnTo>
                <a:lnTo>
                  <a:pt x="7269466" y="5581404"/>
                </a:lnTo>
                <a:cubicBezTo>
                  <a:pt x="7259956" y="5575919"/>
                  <a:pt x="7252471" y="5572223"/>
                  <a:pt x="7244165" y="5575200"/>
                </a:cubicBezTo>
                <a:cubicBezTo>
                  <a:pt x="7230005" y="5568113"/>
                  <a:pt x="7220114" y="5548251"/>
                  <a:pt x="7199619" y="5553550"/>
                </a:cubicBezTo>
                <a:cubicBezTo>
                  <a:pt x="7205839" y="5544552"/>
                  <a:pt x="7176858" y="5552461"/>
                  <a:pt x="7173434" y="5543219"/>
                </a:cubicBezTo>
                <a:cubicBezTo>
                  <a:pt x="7171853" y="5535776"/>
                  <a:pt x="7162694" y="5536440"/>
                  <a:pt x="7155718" y="5533697"/>
                </a:cubicBezTo>
                <a:cubicBezTo>
                  <a:pt x="7150747" y="5526096"/>
                  <a:pt x="7115649" y="5519155"/>
                  <a:pt x="7103430" y="5520249"/>
                </a:cubicBezTo>
                <a:cubicBezTo>
                  <a:pt x="7068988" y="5527813"/>
                  <a:pt x="7041283" y="5497211"/>
                  <a:pt x="7013746" y="5502470"/>
                </a:cubicBezTo>
                <a:cubicBezTo>
                  <a:pt x="7006535" y="5501753"/>
                  <a:pt x="7000557" y="5500031"/>
                  <a:pt x="6995379" y="5497693"/>
                </a:cubicBezTo>
                <a:lnTo>
                  <a:pt x="6982475" y="5489641"/>
                </a:lnTo>
                <a:cubicBezTo>
                  <a:pt x="6982314" y="5487873"/>
                  <a:pt x="6982155" y="5486104"/>
                  <a:pt x="6981994" y="5484335"/>
                </a:cubicBezTo>
                <a:lnTo>
                  <a:pt x="6972355" y="5481074"/>
                </a:lnTo>
                <a:lnTo>
                  <a:pt x="6970394" y="5479383"/>
                </a:lnTo>
                <a:cubicBezTo>
                  <a:pt x="6966663" y="5476135"/>
                  <a:pt x="6962857" y="5473046"/>
                  <a:pt x="6958543" y="5470507"/>
                </a:cubicBezTo>
                <a:cubicBezTo>
                  <a:pt x="6946682" y="5490417"/>
                  <a:pt x="6919886" y="5452192"/>
                  <a:pt x="6918276" y="5472034"/>
                </a:cubicBezTo>
                <a:cubicBezTo>
                  <a:pt x="6892502" y="5461546"/>
                  <a:pt x="6897731" y="5483185"/>
                  <a:pt x="6881046" y="5457070"/>
                </a:cubicBezTo>
                <a:cubicBezTo>
                  <a:pt x="6828055" y="5453051"/>
                  <a:pt x="6839016" y="5431108"/>
                  <a:pt x="6752164" y="5425021"/>
                </a:cubicBezTo>
                <a:cubicBezTo>
                  <a:pt x="6758292" y="5421861"/>
                  <a:pt x="6727733" y="5418470"/>
                  <a:pt x="6724964" y="5414071"/>
                </a:cubicBezTo>
                <a:lnTo>
                  <a:pt x="6683286" y="5432830"/>
                </a:lnTo>
                <a:lnTo>
                  <a:pt x="6644277" y="5429684"/>
                </a:lnTo>
                <a:cubicBezTo>
                  <a:pt x="6602299" y="5429624"/>
                  <a:pt x="6572889" y="5412513"/>
                  <a:pt x="6532914" y="5431205"/>
                </a:cubicBezTo>
                <a:lnTo>
                  <a:pt x="6307459" y="5467087"/>
                </a:lnTo>
                <a:cubicBezTo>
                  <a:pt x="6243940" y="5484756"/>
                  <a:pt x="6232610" y="5506751"/>
                  <a:pt x="6196243" y="5515042"/>
                </a:cubicBezTo>
                <a:cubicBezTo>
                  <a:pt x="6164533" y="5518021"/>
                  <a:pt x="6142666" y="5509345"/>
                  <a:pt x="6099124" y="5516848"/>
                </a:cubicBezTo>
                <a:cubicBezTo>
                  <a:pt x="6076503" y="5515419"/>
                  <a:pt x="6031865" y="5528713"/>
                  <a:pt x="6016077" y="5528642"/>
                </a:cubicBezTo>
                <a:cubicBezTo>
                  <a:pt x="6017142" y="5530608"/>
                  <a:pt x="6008544" y="5532493"/>
                  <a:pt x="6004389" y="5531206"/>
                </a:cubicBezTo>
                <a:cubicBezTo>
                  <a:pt x="5932347" y="5531241"/>
                  <a:pt x="5981006" y="5545600"/>
                  <a:pt x="5933945" y="5538840"/>
                </a:cubicBezTo>
                <a:cubicBezTo>
                  <a:pt x="5905303" y="5539379"/>
                  <a:pt x="5918093" y="5561978"/>
                  <a:pt x="5883936" y="5553807"/>
                </a:cubicBezTo>
                <a:cubicBezTo>
                  <a:pt x="5850054" y="5556990"/>
                  <a:pt x="5832962" y="5567338"/>
                  <a:pt x="5798331" y="5564248"/>
                </a:cubicBezTo>
                <a:cubicBezTo>
                  <a:pt x="5766627" y="5567265"/>
                  <a:pt x="5741097" y="5573248"/>
                  <a:pt x="5712738" y="5573120"/>
                </a:cubicBezTo>
                <a:cubicBezTo>
                  <a:pt x="5703372" y="5576849"/>
                  <a:pt x="5693695" y="5578874"/>
                  <a:pt x="5681342" y="5575621"/>
                </a:cubicBezTo>
                <a:lnTo>
                  <a:pt x="5627167" y="5583215"/>
                </a:lnTo>
                <a:cubicBezTo>
                  <a:pt x="5612183" y="5597917"/>
                  <a:pt x="5611727" y="5586689"/>
                  <a:pt x="5591414" y="5587695"/>
                </a:cubicBezTo>
                <a:cubicBezTo>
                  <a:pt x="5574616" y="5587612"/>
                  <a:pt x="5598133" y="5579413"/>
                  <a:pt x="5583028" y="5580877"/>
                </a:cubicBezTo>
                <a:cubicBezTo>
                  <a:pt x="5569804" y="5586020"/>
                  <a:pt x="5562718" y="5576982"/>
                  <a:pt x="5549426" y="5582858"/>
                </a:cubicBezTo>
                <a:cubicBezTo>
                  <a:pt x="5559299" y="5589013"/>
                  <a:pt x="5515978" y="5586206"/>
                  <a:pt x="5519999" y="5592246"/>
                </a:cubicBezTo>
                <a:cubicBezTo>
                  <a:pt x="5498728" y="5585844"/>
                  <a:pt x="5500813" y="5597206"/>
                  <a:pt x="5480028" y="5597282"/>
                </a:cubicBezTo>
                <a:cubicBezTo>
                  <a:pt x="5468519" y="5595356"/>
                  <a:pt x="5461753" y="5595717"/>
                  <a:pt x="5456175" y="5600371"/>
                </a:cubicBezTo>
                <a:cubicBezTo>
                  <a:pt x="5402444" y="5590675"/>
                  <a:pt x="5431269" y="5603179"/>
                  <a:pt x="5388463" y="5602638"/>
                </a:cubicBezTo>
                <a:cubicBezTo>
                  <a:pt x="5350589" y="5601042"/>
                  <a:pt x="5310318" y="5602266"/>
                  <a:pt x="5265898" y="5591830"/>
                </a:cubicBezTo>
                <a:cubicBezTo>
                  <a:pt x="5256434" y="5588423"/>
                  <a:pt x="5240914" y="5588853"/>
                  <a:pt x="5231231" y="5592790"/>
                </a:cubicBezTo>
                <a:cubicBezTo>
                  <a:pt x="5229565" y="5593467"/>
                  <a:pt x="5228139" y="5594226"/>
                  <a:pt x="5226996" y="5595040"/>
                </a:cubicBezTo>
                <a:cubicBezTo>
                  <a:pt x="5199121" y="5587151"/>
                  <a:pt x="5190547" y="5594087"/>
                  <a:pt x="5175988" y="5588131"/>
                </a:cubicBezTo>
                <a:cubicBezTo>
                  <a:pt x="5141664" y="5589465"/>
                  <a:pt x="5120774" y="5599921"/>
                  <a:pt x="5107470" y="5594771"/>
                </a:cubicBezTo>
                <a:cubicBezTo>
                  <a:pt x="5082783" y="5597686"/>
                  <a:pt x="5044558" y="5603218"/>
                  <a:pt x="5027868" y="5605624"/>
                </a:cubicBezTo>
                <a:cubicBezTo>
                  <a:pt x="5023394" y="5609716"/>
                  <a:pt x="5015008" y="5608373"/>
                  <a:pt x="5007324" y="5609209"/>
                </a:cubicBezTo>
                <a:cubicBezTo>
                  <a:pt x="4999584" y="5613033"/>
                  <a:pt x="4963661" y="5613313"/>
                  <a:pt x="4952559" y="5611402"/>
                </a:cubicBezTo>
                <a:lnTo>
                  <a:pt x="4826081" y="5616191"/>
                </a:lnTo>
                <a:lnTo>
                  <a:pt x="4823501" y="5619174"/>
                </a:lnTo>
                <a:lnTo>
                  <a:pt x="4813093" y="5620026"/>
                </a:lnTo>
                <a:lnTo>
                  <a:pt x="4810563" y="5620787"/>
                </a:lnTo>
                <a:cubicBezTo>
                  <a:pt x="4805739" y="5622253"/>
                  <a:pt x="4800910" y="5623620"/>
                  <a:pt x="4795818" y="5624618"/>
                </a:cubicBezTo>
                <a:cubicBezTo>
                  <a:pt x="4792594" y="5611984"/>
                  <a:pt x="4751975" y="5631029"/>
                  <a:pt x="4758404" y="5619510"/>
                </a:cubicBezTo>
                <a:cubicBezTo>
                  <a:pt x="4729867" y="5622800"/>
                  <a:pt x="4743470" y="5610974"/>
                  <a:pt x="4717254" y="5624155"/>
                </a:cubicBezTo>
                <a:cubicBezTo>
                  <a:pt x="4665606" y="5620882"/>
                  <a:pt x="4638526" y="5634254"/>
                  <a:pt x="4591958" y="5624710"/>
                </a:cubicBezTo>
                <a:cubicBezTo>
                  <a:pt x="4600998" y="5629613"/>
                  <a:pt x="4491255" y="5629123"/>
                  <a:pt x="4476215" y="5628210"/>
                </a:cubicBezTo>
                <a:lnTo>
                  <a:pt x="4425193" y="5627414"/>
                </a:lnTo>
                <a:lnTo>
                  <a:pt x="4383866" y="5626546"/>
                </a:lnTo>
                <a:lnTo>
                  <a:pt x="4385596" y="5634646"/>
                </a:lnTo>
                <a:cubicBezTo>
                  <a:pt x="4373497" y="5634009"/>
                  <a:pt x="4366105" y="5636763"/>
                  <a:pt x="4360864" y="5641173"/>
                </a:cubicBezTo>
                <a:lnTo>
                  <a:pt x="4328321" y="5626332"/>
                </a:lnTo>
                <a:lnTo>
                  <a:pt x="4309842" y="5626471"/>
                </a:lnTo>
                <a:lnTo>
                  <a:pt x="4277424" y="5631598"/>
                </a:lnTo>
                <a:lnTo>
                  <a:pt x="4266627" y="5633969"/>
                </a:lnTo>
                <a:lnTo>
                  <a:pt x="4185525" y="5617508"/>
                </a:lnTo>
                <a:lnTo>
                  <a:pt x="4177617" y="5610903"/>
                </a:lnTo>
                <a:cubicBezTo>
                  <a:pt x="4169135" y="5606836"/>
                  <a:pt x="4157063" y="5604954"/>
                  <a:pt x="4136948" y="5608031"/>
                </a:cubicBezTo>
                <a:lnTo>
                  <a:pt x="4132323" y="5609784"/>
                </a:lnTo>
                <a:lnTo>
                  <a:pt x="4098620" y="5599672"/>
                </a:lnTo>
                <a:cubicBezTo>
                  <a:pt x="4087744" y="5595070"/>
                  <a:pt x="3971360" y="5589278"/>
                  <a:pt x="3963475" y="5581841"/>
                </a:cubicBezTo>
                <a:cubicBezTo>
                  <a:pt x="3836034" y="5600252"/>
                  <a:pt x="3827261" y="5567580"/>
                  <a:pt x="3703613" y="5572482"/>
                </a:cubicBezTo>
                <a:cubicBezTo>
                  <a:pt x="3596526" y="5522697"/>
                  <a:pt x="3528981" y="5553020"/>
                  <a:pt x="3432987" y="5545768"/>
                </a:cubicBezTo>
                <a:cubicBezTo>
                  <a:pt x="3341557" y="5540666"/>
                  <a:pt x="3299222" y="5556776"/>
                  <a:pt x="3176381" y="5556110"/>
                </a:cubicBezTo>
                <a:cubicBezTo>
                  <a:pt x="3046225" y="5545252"/>
                  <a:pt x="2856562" y="5551022"/>
                  <a:pt x="2710156" y="5527517"/>
                </a:cubicBezTo>
                <a:cubicBezTo>
                  <a:pt x="2595124" y="5519951"/>
                  <a:pt x="2594726" y="5525545"/>
                  <a:pt x="2550206" y="5524958"/>
                </a:cubicBezTo>
                <a:cubicBezTo>
                  <a:pt x="2535402" y="5528183"/>
                  <a:pt x="2457214" y="5518753"/>
                  <a:pt x="2443041" y="5523990"/>
                </a:cubicBezTo>
                <a:lnTo>
                  <a:pt x="2435613" y="5526704"/>
                </a:lnTo>
                <a:lnTo>
                  <a:pt x="2405682" y="5528307"/>
                </a:lnTo>
                <a:lnTo>
                  <a:pt x="2397487" y="5540337"/>
                </a:lnTo>
                <a:lnTo>
                  <a:pt x="2297454" y="5550765"/>
                </a:lnTo>
                <a:cubicBezTo>
                  <a:pt x="2230952" y="5521480"/>
                  <a:pt x="2174171" y="5556417"/>
                  <a:pt x="2056700" y="5555489"/>
                </a:cubicBezTo>
                <a:cubicBezTo>
                  <a:pt x="2025568" y="5545373"/>
                  <a:pt x="1901680" y="5520750"/>
                  <a:pt x="1878530" y="5535330"/>
                </a:cubicBezTo>
                <a:lnTo>
                  <a:pt x="1859292" y="5535461"/>
                </a:lnTo>
                <a:lnTo>
                  <a:pt x="1835626" y="5533793"/>
                </a:lnTo>
                <a:cubicBezTo>
                  <a:pt x="1823131" y="5534628"/>
                  <a:pt x="1810151" y="5536942"/>
                  <a:pt x="1798939" y="5540285"/>
                </a:cubicBezTo>
                <a:lnTo>
                  <a:pt x="1779046" y="5549949"/>
                </a:lnTo>
                <a:lnTo>
                  <a:pt x="1772421" y="5549018"/>
                </a:lnTo>
                <a:lnTo>
                  <a:pt x="1772052" y="5545689"/>
                </a:lnTo>
                <a:cubicBezTo>
                  <a:pt x="1758274" y="5534165"/>
                  <a:pt x="1670822" y="5556887"/>
                  <a:pt x="1711543" y="5534558"/>
                </a:cubicBezTo>
                <a:cubicBezTo>
                  <a:pt x="1696140" y="5533324"/>
                  <a:pt x="1670188" y="5488258"/>
                  <a:pt x="1631462" y="5491807"/>
                </a:cubicBezTo>
                <a:cubicBezTo>
                  <a:pt x="1579148" y="5498877"/>
                  <a:pt x="1591754" y="5486800"/>
                  <a:pt x="1538763" y="5482781"/>
                </a:cubicBezTo>
                <a:cubicBezTo>
                  <a:pt x="1522078" y="5456666"/>
                  <a:pt x="1527306" y="5478305"/>
                  <a:pt x="1501533" y="5467817"/>
                </a:cubicBezTo>
                <a:cubicBezTo>
                  <a:pt x="1499922" y="5487659"/>
                  <a:pt x="1473126" y="5449434"/>
                  <a:pt x="1461266" y="5469343"/>
                </a:cubicBezTo>
                <a:cubicBezTo>
                  <a:pt x="1456951" y="5466804"/>
                  <a:pt x="1453146" y="5463716"/>
                  <a:pt x="1449415" y="5460467"/>
                </a:cubicBezTo>
                <a:lnTo>
                  <a:pt x="1447454" y="5458776"/>
                </a:lnTo>
                <a:lnTo>
                  <a:pt x="1437814" y="5455515"/>
                </a:lnTo>
                <a:lnTo>
                  <a:pt x="1437334" y="5450209"/>
                </a:lnTo>
                <a:lnTo>
                  <a:pt x="1424429" y="5442157"/>
                </a:lnTo>
                <a:cubicBezTo>
                  <a:pt x="1419251" y="5439819"/>
                  <a:pt x="1413273" y="5438098"/>
                  <a:pt x="1406063" y="5437380"/>
                </a:cubicBezTo>
                <a:cubicBezTo>
                  <a:pt x="1378526" y="5442640"/>
                  <a:pt x="1350821" y="5412037"/>
                  <a:pt x="1316379" y="5419601"/>
                </a:cubicBezTo>
                <a:cubicBezTo>
                  <a:pt x="1304160" y="5420695"/>
                  <a:pt x="1269061" y="5413755"/>
                  <a:pt x="1264090" y="5406153"/>
                </a:cubicBezTo>
                <a:cubicBezTo>
                  <a:pt x="1257115" y="5403410"/>
                  <a:pt x="1247955" y="5404075"/>
                  <a:pt x="1246374" y="5396631"/>
                </a:cubicBezTo>
                <a:cubicBezTo>
                  <a:pt x="1242951" y="5387390"/>
                  <a:pt x="1213970" y="5395299"/>
                  <a:pt x="1220190" y="5386301"/>
                </a:cubicBezTo>
                <a:cubicBezTo>
                  <a:pt x="1199695" y="5391599"/>
                  <a:pt x="1189803" y="5371737"/>
                  <a:pt x="1175643" y="5364651"/>
                </a:cubicBezTo>
                <a:cubicBezTo>
                  <a:pt x="1167337" y="5367627"/>
                  <a:pt x="1159852" y="5363931"/>
                  <a:pt x="1150342" y="5358447"/>
                </a:cubicBezTo>
                <a:lnTo>
                  <a:pt x="1112024" y="5345786"/>
                </a:lnTo>
                <a:lnTo>
                  <a:pt x="1100870" y="5343651"/>
                </a:lnTo>
                <a:lnTo>
                  <a:pt x="1096383" y="5343015"/>
                </a:lnTo>
                <a:lnTo>
                  <a:pt x="1058039" y="5343504"/>
                </a:lnTo>
                <a:cubicBezTo>
                  <a:pt x="1057478" y="5341976"/>
                  <a:pt x="1056597" y="5340487"/>
                  <a:pt x="1055426" y="5339088"/>
                </a:cubicBezTo>
                <a:lnTo>
                  <a:pt x="1044738" y="5333063"/>
                </a:lnTo>
                <a:lnTo>
                  <a:pt x="1033909" y="5335680"/>
                </a:lnTo>
                <a:cubicBezTo>
                  <a:pt x="1035046" y="5328129"/>
                  <a:pt x="1022289" y="5334344"/>
                  <a:pt x="1012649" y="5334541"/>
                </a:cubicBezTo>
                <a:lnTo>
                  <a:pt x="1007115" y="5332775"/>
                </a:lnTo>
                <a:lnTo>
                  <a:pt x="987447" y="5346462"/>
                </a:lnTo>
                <a:cubicBezTo>
                  <a:pt x="976074" y="5346779"/>
                  <a:pt x="963827" y="5334768"/>
                  <a:pt x="953418" y="5333901"/>
                </a:cubicBezTo>
                <a:lnTo>
                  <a:pt x="916854" y="5329435"/>
                </a:lnTo>
                <a:lnTo>
                  <a:pt x="905651" y="5332114"/>
                </a:lnTo>
                <a:cubicBezTo>
                  <a:pt x="881256" y="5332755"/>
                  <a:pt x="855727" y="5330820"/>
                  <a:pt x="838405" y="5339470"/>
                </a:cubicBezTo>
                <a:cubicBezTo>
                  <a:pt x="831364" y="5340489"/>
                  <a:pt x="823548" y="5331589"/>
                  <a:pt x="817627" y="5330580"/>
                </a:cubicBezTo>
                <a:lnTo>
                  <a:pt x="801817" y="5325937"/>
                </a:lnTo>
                <a:lnTo>
                  <a:pt x="798857" y="5320979"/>
                </a:lnTo>
                <a:lnTo>
                  <a:pt x="788354" y="5320143"/>
                </a:lnTo>
                <a:lnTo>
                  <a:pt x="785726" y="5318989"/>
                </a:lnTo>
                <a:cubicBezTo>
                  <a:pt x="780721" y="5316767"/>
                  <a:pt x="775719" y="5314716"/>
                  <a:pt x="770507" y="5313309"/>
                </a:cubicBezTo>
                <a:cubicBezTo>
                  <a:pt x="768924" y="5335137"/>
                  <a:pt x="725899" y="5304945"/>
                  <a:pt x="733810" y="5324286"/>
                </a:cubicBezTo>
                <a:cubicBezTo>
                  <a:pt x="704886" y="5320356"/>
                  <a:pt x="720003" y="5339795"/>
                  <a:pt x="692117" y="5318786"/>
                </a:cubicBezTo>
                <a:cubicBezTo>
                  <a:pt x="640968" y="5327470"/>
                  <a:pt x="620209" y="5334772"/>
                  <a:pt x="574943" y="5327578"/>
                </a:cubicBezTo>
                <a:cubicBezTo>
                  <a:pt x="533141" y="5325624"/>
                  <a:pt x="480989" y="5305543"/>
                  <a:pt x="441302" y="5307062"/>
                </a:cubicBezTo>
                <a:cubicBezTo>
                  <a:pt x="381194" y="5308098"/>
                  <a:pt x="355572" y="5361507"/>
                  <a:pt x="336819" y="5336690"/>
                </a:cubicBezTo>
                <a:cubicBezTo>
                  <a:pt x="308424" y="5343088"/>
                  <a:pt x="294704" y="5344301"/>
                  <a:pt x="270932" y="5345451"/>
                </a:cubicBezTo>
                <a:lnTo>
                  <a:pt x="194189" y="5343588"/>
                </a:lnTo>
                <a:lnTo>
                  <a:pt x="192552" y="5342845"/>
                </a:lnTo>
                <a:cubicBezTo>
                  <a:pt x="185478" y="5341467"/>
                  <a:pt x="181262" y="5342160"/>
                  <a:pt x="178320" y="5343766"/>
                </a:cubicBezTo>
                <a:lnTo>
                  <a:pt x="175596" y="5346411"/>
                </a:lnTo>
                <a:lnTo>
                  <a:pt x="147287" y="5352625"/>
                </a:lnTo>
                <a:lnTo>
                  <a:pt x="114847" y="5355844"/>
                </a:lnTo>
                <a:lnTo>
                  <a:pt x="114306" y="5354983"/>
                </a:lnTo>
                <a:cubicBezTo>
                  <a:pt x="110042" y="5353823"/>
                  <a:pt x="100016" y="5353058"/>
                  <a:pt x="89264" y="5348886"/>
                </a:cubicBezTo>
                <a:cubicBezTo>
                  <a:pt x="93123" y="5327937"/>
                  <a:pt x="57863" y="5341064"/>
                  <a:pt x="49794" y="5329950"/>
                </a:cubicBezTo>
                <a:cubicBezTo>
                  <a:pt x="40251" y="5331715"/>
                  <a:pt x="30226" y="5333199"/>
                  <a:pt x="19924" y="5334282"/>
                </a:cubicBezTo>
                <a:lnTo>
                  <a:pt x="13819" y="5334653"/>
                </a:lnTo>
                <a:lnTo>
                  <a:pt x="13657" y="5334455"/>
                </a:lnTo>
                <a:cubicBezTo>
                  <a:pt x="12246" y="5334096"/>
                  <a:pt x="10207" y="5334053"/>
                  <a:pt x="7139" y="5334438"/>
                </a:cubicBezTo>
                <a:lnTo>
                  <a:pt x="2684" y="5335333"/>
                </a:lnTo>
                <a:lnTo>
                  <a:pt x="0" y="5335496"/>
                </a:lnTo>
                <a:lnTo>
                  <a:pt x="0" y="10592"/>
                </a:lnTo>
                <a:lnTo>
                  <a:pt x="11243827" y="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8" name="Google Shape;768;p62"/>
          <p:cNvSpPr txBox="1"/>
          <p:nvPr>
            <p:ph type="title"/>
          </p:nvPr>
        </p:nvSpPr>
        <p:spPr>
          <a:xfrm>
            <a:off x="1629751" y="1059116"/>
            <a:ext cx="8924392" cy="93348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File Transfer Protocol (FTP):</a:t>
            </a:r>
            <a:endParaRPr/>
          </a:p>
        </p:txBody>
      </p:sp>
      <p:sp>
        <p:nvSpPr>
          <p:cNvPr id="769" name="Google Shape;769;p62"/>
          <p:cNvSpPr/>
          <p:nvPr/>
        </p:nvSpPr>
        <p:spPr>
          <a:xfrm rot="120000">
            <a:off x="5418161" y="351736"/>
            <a:ext cx="1352113" cy="407805"/>
          </a:xfrm>
          <a:custGeom>
            <a:rect b="b" l="l" r="r" t="t"/>
            <a:pathLst>
              <a:path extrusionOk="0" h="594531" w="2201784">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0" name="Google Shape;770;p62"/>
          <p:cNvSpPr txBox="1"/>
          <p:nvPr>
            <p:ph idx="1" type="body"/>
          </p:nvPr>
        </p:nvSpPr>
        <p:spPr>
          <a:xfrm>
            <a:off x="992071" y="2292176"/>
            <a:ext cx="10258872" cy="332939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600"/>
              <a:buChar char="•"/>
            </a:pPr>
            <a:r>
              <a:rPr lang="en-US" sz="2600"/>
              <a:t>It is a standard network protocol used for the transfer of computer files between a client and server on the internet over TCP/IP connections.</a:t>
            </a:r>
            <a:endParaRPr sz="2600"/>
          </a:p>
          <a:p>
            <a:pPr indent="-228600" lvl="0" marL="228600" rtl="0" algn="l">
              <a:lnSpc>
                <a:spcPct val="90000"/>
              </a:lnSpc>
              <a:spcBef>
                <a:spcPts val="1000"/>
              </a:spcBef>
              <a:spcAft>
                <a:spcPts val="0"/>
              </a:spcAft>
              <a:buClr>
                <a:schemeClr val="dk1"/>
              </a:buClr>
              <a:buSzPts val="2600"/>
              <a:buChar char="•"/>
            </a:pPr>
            <a:r>
              <a:rPr lang="en-US" sz="2600"/>
              <a:t>It is a client-server protocol that relies on two communication channels between client and server: </a:t>
            </a:r>
            <a:endParaRPr/>
          </a:p>
          <a:p>
            <a:pPr indent="-228600" lvl="1" marL="685800" rtl="0" algn="l">
              <a:lnSpc>
                <a:spcPct val="90000"/>
              </a:lnSpc>
              <a:spcBef>
                <a:spcPts val="500"/>
              </a:spcBef>
              <a:spcAft>
                <a:spcPts val="0"/>
              </a:spcAft>
              <a:buClr>
                <a:schemeClr val="dk1"/>
              </a:buClr>
              <a:buSzPts val="2600"/>
              <a:buChar char="•"/>
            </a:pPr>
            <a:r>
              <a:rPr b="1" i="1" lang="en-US" sz="2600"/>
              <a:t>a command channel for controlling the conversation, and</a:t>
            </a:r>
            <a:endParaRPr/>
          </a:p>
          <a:p>
            <a:pPr indent="-228600" lvl="1" marL="685800" rtl="0" algn="l">
              <a:lnSpc>
                <a:spcPct val="90000"/>
              </a:lnSpc>
              <a:spcBef>
                <a:spcPts val="500"/>
              </a:spcBef>
              <a:spcAft>
                <a:spcPts val="0"/>
              </a:spcAft>
              <a:buClr>
                <a:schemeClr val="dk1"/>
              </a:buClr>
              <a:buSzPts val="2600"/>
              <a:buChar char="•"/>
            </a:pPr>
            <a:r>
              <a:rPr b="1" i="1" lang="en-US" sz="2600"/>
              <a:t>a data channel for transmitting the file content.</a:t>
            </a:r>
            <a:endParaRPr b="1" i="1" sz="2600"/>
          </a:p>
          <a:p>
            <a:pPr indent="-228600" lvl="0" marL="228600" rtl="0" algn="l">
              <a:lnSpc>
                <a:spcPct val="90000"/>
              </a:lnSpc>
              <a:spcBef>
                <a:spcPts val="1000"/>
              </a:spcBef>
              <a:spcAft>
                <a:spcPts val="0"/>
              </a:spcAft>
              <a:buClr>
                <a:schemeClr val="dk1"/>
              </a:buClr>
              <a:buSzPts val="2600"/>
              <a:buChar char="•"/>
            </a:pPr>
            <a:r>
              <a:rPr lang="en-US" sz="2600"/>
              <a:t>Client initiate conversations with servers by requesting to transfer a file</a:t>
            </a:r>
            <a:endParaRPr sz="2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4" name="Shape 774"/>
        <p:cNvGrpSpPr/>
        <p:nvPr/>
      </p:nvGrpSpPr>
      <p:grpSpPr>
        <a:xfrm>
          <a:off x="0" y="0"/>
          <a:ext cx="0" cy="0"/>
          <a:chOff x="0" y="0"/>
          <a:chExt cx="0" cy="0"/>
        </a:xfrm>
      </p:grpSpPr>
      <p:sp>
        <p:nvSpPr>
          <p:cNvPr id="775" name="Google Shape;775;p6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6" name="Google Shape;776;p63"/>
          <p:cNvSpPr txBox="1"/>
          <p:nvPr>
            <p:ph type="title"/>
          </p:nvPr>
        </p:nvSpPr>
        <p:spPr>
          <a:xfrm>
            <a:off x="635000" y="640823"/>
            <a:ext cx="3418659"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File Transfer Protocol (FTP):</a:t>
            </a:r>
            <a:endParaRPr sz="5400"/>
          </a:p>
        </p:txBody>
      </p:sp>
      <p:sp>
        <p:nvSpPr>
          <p:cNvPr id="777" name="Google Shape;777;p63"/>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778" name="Google Shape;778;p63"/>
          <p:cNvGrpSpPr/>
          <p:nvPr/>
        </p:nvGrpSpPr>
        <p:grpSpPr>
          <a:xfrm>
            <a:off x="4648018" y="643525"/>
            <a:ext cx="6900512" cy="5530734"/>
            <a:chOff x="0" y="2703"/>
            <a:chExt cx="6900512" cy="5530734"/>
          </a:xfrm>
        </p:grpSpPr>
        <p:cxnSp>
          <p:nvCxnSpPr>
            <p:cNvPr id="779" name="Google Shape;779;p63"/>
            <p:cNvCxnSpPr/>
            <p:nvPr/>
          </p:nvCxnSpPr>
          <p:spPr>
            <a:xfrm>
              <a:off x="0" y="2703"/>
              <a:ext cx="6900512"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780" name="Google Shape;780;p63"/>
            <p:cNvSpPr/>
            <p:nvPr/>
          </p:nvSpPr>
          <p:spPr>
            <a:xfrm>
              <a:off x="0" y="2703"/>
              <a:ext cx="6900512" cy="184357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3"/>
            <p:cNvSpPr txBox="1"/>
            <p:nvPr/>
          </p:nvSpPr>
          <p:spPr>
            <a:xfrm>
              <a:off x="0" y="2703"/>
              <a:ext cx="6900512" cy="1843578"/>
            </a:xfrm>
            <a:prstGeom prst="rect">
              <a:avLst/>
            </a:prstGeom>
            <a:noFill/>
            <a:ln>
              <a:noFill/>
            </a:ln>
          </p:spPr>
          <p:txBody>
            <a:bodyPr anchorCtr="0" anchor="t" bIns="110475" lIns="110475" spcFirstLastPara="1" rIns="110475" wrap="square" tIns="110475">
              <a:noAutofit/>
            </a:bodyPr>
            <a:lstStyle/>
            <a:p>
              <a:pPr indent="0" lvl="0" marL="0" marR="0" rtl="0" algn="l">
                <a:lnSpc>
                  <a:spcPct val="90000"/>
                </a:lnSpc>
                <a:spcBef>
                  <a:spcPts val="0"/>
                </a:spcBef>
                <a:spcAft>
                  <a:spcPts val="0"/>
                </a:spcAft>
                <a:buClr>
                  <a:schemeClr val="dk1"/>
                </a:buClr>
                <a:buSzPts val="2900"/>
                <a:buFont typeface="Calibri"/>
                <a:buNone/>
              </a:pPr>
              <a:r>
                <a:rPr b="0" i="0" lang="en-US" sz="2900" u="none" cap="none" strike="noStrike">
                  <a:solidFill>
                    <a:schemeClr val="dk1"/>
                  </a:solidFill>
                  <a:latin typeface="Calibri"/>
                  <a:ea typeface="Calibri"/>
                  <a:cs typeface="Calibri"/>
                  <a:sym typeface="Calibri"/>
                </a:rPr>
                <a:t>Using FTP, a client can upload, download, delete, and rename, move and copy files on the server.</a:t>
              </a:r>
              <a:endParaRPr/>
            </a:p>
          </p:txBody>
        </p:sp>
        <p:cxnSp>
          <p:nvCxnSpPr>
            <p:cNvPr id="782" name="Google Shape;782;p63"/>
            <p:cNvCxnSpPr/>
            <p:nvPr/>
          </p:nvCxnSpPr>
          <p:spPr>
            <a:xfrm>
              <a:off x="0" y="1846281"/>
              <a:ext cx="6900512" cy="0"/>
            </a:xfrm>
            <a:prstGeom prst="straightConnector1">
              <a:avLst/>
            </a:prstGeom>
            <a:solidFill>
              <a:srgbClr val="C47F6E"/>
            </a:solidFill>
            <a:ln cap="flat" cmpd="sng" w="12700">
              <a:solidFill>
                <a:srgbClr val="C47F6E"/>
              </a:solidFill>
              <a:prstDash val="solid"/>
              <a:miter lim="800000"/>
              <a:headEnd len="sm" w="sm" type="none"/>
              <a:tailEnd len="sm" w="sm" type="none"/>
            </a:ln>
          </p:spPr>
        </p:cxnSp>
        <p:sp>
          <p:nvSpPr>
            <p:cNvPr id="783" name="Google Shape;783;p63"/>
            <p:cNvSpPr/>
            <p:nvPr/>
          </p:nvSpPr>
          <p:spPr>
            <a:xfrm>
              <a:off x="0" y="1846281"/>
              <a:ext cx="6900512" cy="184357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3"/>
            <p:cNvSpPr txBox="1"/>
            <p:nvPr/>
          </p:nvSpPr>
          <p:spPr>
            <a:xfrm>
              <a:off x="0" y="1846281"/>
              <a:ext cx="6900512" cy="1843578"/>
            </a:xfrm>
            <a:prstGeom prst="rect">
              <a:avLst/>
            </a:prstGeom>
            <a:noFill/>
            <a:ln>
              <a:noFill/>
            </a:ln>
          </p:spPr>
          <p:txBody>
            <a:bodyPr anchorCtr="0" anchor="t" bIns="110475" lIns="110475" spcFirstLastPara="1" rIns="110475" wrap="square" tIns="110475">
              <a:noAutofit/>
            </a:bodyPr>
            <a:lstStyle/>
            <a:p>
              <a:pPr indent="0" lvl="0" marL="0" marR="0" rtl="0" algn="l">
                <a:lnSpc>
                  <a:spcPct val="90000"/>
                </a:lnSpc>
                <a:spcBef>
                  <a:spcPts val="0"/>
                </a:spcBef>
                <a:spcAft>
                  <a:spcPts val="0"/>
                </a:spcAft>
                <a:buClr>
                  <a:schemeClr val="dk1"/>
                </a:buClr>
                <a:buSzPts val="2900"/>
                <a:buFont typeface="Calibri"/>
                <a:buNone/>
              </a:pPr>
              <a:r>
                <a:rPr b="0" i="0" lang="en-US" sz="2900" u="none" cap="none" strike="noStrike">
                  <a:solidFill>
                    <a:schemeClr val="dk1"/>
                  </a:solidFill>
                  <a:latin typeface="Calibri"/>
                  <a:ea typeface="Calibri"/>
                  <a:cs typeface="Calibri"/>
                  <a:sym typeface="Calibri"/>
                </a:rPr>
                <a:t>A user typically needs to login to FTP server with essential details (hostname, username, password, port number and accepting security certificates)</a:t>
              </a:r>
              <a:endParaRPr/>
            </a:p>
          </p:txBody>
        </p:sp>
        <p:cxnSp>
          <p:nvCxnSpPr>
            <p:cNvPr id="785" name="Google Shape;785;p63"/>
            <p:cNvCxnSpPr/>
            <p:nvPr/>
          </p:nvCxnSpPr>
          <p:spPr>
            <a:xfrm>
              <a:off x="0" y="3689859"/>
              <a:ext cx="6900512" cy="0"/>
            </a:xfrm>
            <a:prstGeom prst="straightConnector1">
              <a:avLst/>
            </a:prstGeom>
            <a:solidFill>
              <a:srgbClr val="A4A4A4"/>
            </a:solidFill>
            <a:ln cap="flat" cmpd="sng" w="12700">
              <a:solidFill>
                <a:srgbClr val="A4A4A4"/>
              </a:solidFill>
              <a:prstDash val="solid"/>
              <a:miter lim="800000"/>
              <a:headEnd len="sm" w="sm" type="none"/>
              <a:tailEnd len="sm" w="sm" type="none"/>
            </a:ln>
          </p:spPr>
        </p:cxnSp>
        <p:sp>
          <p:nvSpPr>
            <p:cNvPr id="786" name="Google Shape;786;p63"/>
            <p:cNvSpPr/>
            <p:nvPr/>
          </p:nvSpPr>
          <p:spPr>
            <a:xfrm>
              <a:off x="0" y="3689859"/>
              <a:ext cx="6900512" cy="184357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3"/>
            <p:cNvSpPr txBox="1"/>
            <p:nvPr/>
          </p:nvSpPr>
          <p:spPr>
            <a:xfrm>
              <a:off x="0" y="3689859"/>
              <a:ext cx="6900512" cy="1843578"/>
            </a:xfrm>
            <a:prstGeom prst="rect">
              <a:avLst/>
            </a:prstGeom>
            <a:noFill/>
            <a:ln>
              <a:noFill/>
            </a:ln>
          </p:spPr>
          <p:txBody>
            <a:bodyPr anchorCtr="0" anchor="t" bIns="110475" lIns="110475" spcFirstLastPara="1" rIns="110475" wrap="square" tIns="110475">
              <a:noAutofit/>
            </a:bodyPr>
            <a:lstStyle/>
            <a:p>
              <a:pPr indent="0" lvl="0" marL="0" marR="0" rtl="0" algn="l">
                <a:lnSpc>
                  <a:spcPct val="90000"/>
                </a:lnSpc>
                <a:spcBef>
                  <a:spcPts val="0"/>
                </a:spcBef>
                <a:spcAft>
                  <a:spcPts val="0"/>
                </a:spcAft>
                <a:buClr>
                  <a:schemeClr val="dk1"/>
                </a:buClr>
                <a:buSzPts val="2900"/>
                <a:buFont typeface="Calibri"/>
                <a:buNone/>
              </a:pPr>
              <a:r>
                <a:rPr b="0" i="0" lang="en-US" sz="2900" u="none" cap="none" strike="noStrike">
                  <a:solidFill>
                    <a:schemeClr val="dk1"/>
                  </a:solidFill>
                  <a:latin typeface="Calibri"/>
                  <a:ea typeface="Calibri"/>
                  <a:cs typeface="Calibri"/>
                  <a:sym typeface="Calibri"/>
                </a:rPr>
                <a:t>FTP is often secured with SSL/TLS (FTPS), for secure transmission that protects the username and password and encrypts the content.</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Wireless Application Protocol (WAP)</a:t>
            </a:r>
            <a:endParaRPr/>
          </a:p>
        </p:txBody>
      </p:sp>
      <p:sp>
        <p:nvSpPr>
          <p:cNvPr id="793" name="Google Shape;793;p64"/>
          <p:cNvSpPr txBox="1"/>
          <p:nvPr>
            <p:ph idx="1" type="body"/>
          </p:nvPr>
        </p:nvSpPr>
        <p:spPr>
          <a:xfrm>
            <a:off x="838200" y="1825625"/>
            <a:ext cx="10998557" cy="4705507"/>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WAP is a technical standard for accessing information over a mobile wireless network.</a:t>
            </a:r>
            <a:endParaRPr/>
          </a:p>
          <a:p>
            <a:pPr indent="-228600" lvl="0" marL="228600" rtl="0" algn="l">
              <a:lnSpc>
                <a:spcPct val="90000"/>
              </a:lnSpc>
              <a:spcBef>
                <a:spcPts val="1000"/>
              </a:spcBef>
              <a:spcAft>
                <a:spcPts val="0"/>
              </a:spcAft>
              <a:buClr>
                <a:schemeClr val="dk1"/>
              </a:buClr>
              <a:buSzPct val="100000"/>
              <a:buChar char="•"/>
            </a:pPr>
            <a:r>
              <a:rPr lang="en-US"/>
              <a:t>A WAP browser is a browser for mobile devices such as mobile phones that uses this protocol.</a:t>
            </a:r>
            <a:endParaRPr/>
          </a:p>
          <a:p>
            <a:pPr indent="-228600" lvl="0" marL="228600" rtl="0" algn="l">
              <a:lnSpc>
                <a:spcPct val="90000"/>
              </a:lnSpc>
              <a:spcBef>
                <a:spcPts val="1000"/>
              </a:spcBef>
              <a:spcAft>
                <a:spcPts val="0"/>
              </a:spcAft>
              <a:buClr>
                <a:schemeClr val="dk1"/>
              </a:buClr>
              <a:buSzPct val="100000"/>
              <a:buChar char="•"/>
            </a:pPr>
            <a:r>
              <a:rPr lang="en-US"/>
              <a:t>WAP supports most wireless networks like- CDMA, GSM, TDMA, etc.</a:t>
            </a:r>
            <a:endParaRPr/>
          </a:p>
          <a:p>
            <a:pPr indent="-228600" lvl="0" marL="228600" rtl="0" algn="l">
              <a:lnSpc>
                <a:spcPct val="90000"/>
              </a:lnSpc>
              <a:spcBef>
                <a:spcPts val="1000"/>
              </a:spcBef>
              <a:spcAft>
                <a:spcPts val="0"/>
              </a:spcAft>
              <a:buClr>
                <a:schemeClr val="dk1"/>
              </a:buClr>
              <a:buSzPct val="100000"/>
              <a:buChar char="•"/>
            </a:pPr>
            <a:r>
              <a:rPr lang="en-US"/>
              <a:t>WAP is supported by all operating systems.</a:t>
            </a:r>
            <a:endParaRPr/>
          </a:p>
          <a:p>
            <a:pPr indent="-228600" lvl="0" marL="228600" rtl="0" algn="l">
              <a:lnSpc>
                <a:spcPct val="90000"/>
              </a:lnSpc>
              <a:spcBef>
                <a:spcPts val="1000"/>
              </a:spcBef>
              <a:spcAft>
                <a:spcPts val="0"/>
              </a:spcAft>
              <a:buClr>
                <a:schemeClr val="dk1"/>
              </a:buClr>
              <a:buSzPct val="100000"/>
              <a:buChar char="•"/>
            </a:pPr>
            <a:r>
              <a:rPr lang="en-US"/>
              <a:t>WAP browser with small file sizes can accommodate the low memory constraints of handheld devices and low bandwidth constraints of wireless-handheld networks.</a:t>
            </a:r>
            <a:endParaRPr/>
          </a:p>
          <a:p>
            <a:pPr indent="-228600" lvl="0" marL="228600" rtl="0" algn="l">
              <a:lnSpc>
                <a:spcPct val="90000"/>
              </a:lnSpc>
              <a:spcBef>
                <a:spcPts val="1000"/>
              </a:spcBef>
              <a:spcAft>
                <a:spcPts val="0"/>
              </a:spcAft>
              <a:buClr>
                <a:schemeClr val="dk1"/>
              </a:buClr>
              <a:buSzPct val="100000"/>
              <a:buChar char="•"/>
            </a:pPr>
            <a:r>
              <a:rPr lang="en-US"/>
              <a:t>The markup language used for WAP is: Wireless Markup Language (WML).</a:t>
            </a:r>
            <a:endParaRPr/>
          </a:p>
          <a:p>
            <a:pPr indent="-228600" lvl="0" marL="228600" rtl="0" algn="l">
              <a:lnSpc>
                <a:spcPct val="90000"/>
              </a:lnSpc>
              <a:spcBef>
                <a:spcPts val="1000"/>
              </a:spcBef>
              <a:spcAft>
                <a:spcPts val="0"/>
              </a:spcAft>
              <a:buClr>
                <a:schemeClr val="dk1"/>
              </a:buClr>
              <a:buSzPct val="100000"/>
              <a:buChar char="•"/>
            </a:pPr>
            <a:r>
              <a:rPr lang="en-US"/>
              <a:t>WML uses tags like HTML but syntax is stricter and conforms to XML 1.0 standard.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7" name="Shape 797"/>
        <p:cNvGrpSpPr/>
        <p:nvPr/>
      </p:nvGrpSpPr>
      <p:grpSpPr>
        <a:xfrm>
          <a:off x="0" y="0"/>
          <a:ext cx="0" cy="0"/>
          <a:chOff x="0" y="0"/>
          <a:chExt cx="0" cy="0"/>
        </a:xfrm>
      </p:grpSpPr>
      <p:sp>
        <p:nvSpPr>
          <p:cNvPr id="798" name="Google Shape;798;p6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Sphere of mesh and nodes" id="799" name="Google Shape;799;p65"/>
          <p:cNvPicPr preferRelativeResize="0"/>
          <p:nvPr/>
        </p:nvPicPr>
        <p:blipFill rotWithShape="1">
          <a:blip r:embed="rId3">
            <a:alphaModFix/>
          </a:blip>
          <a:srcRect b="8089" l="9092" r="-7" t="23724"/>
          <a:stretch/>
        </p:blipFill>
        <p:spPr>
          <a:xfrm>
            <a:off x="20" y="10"/>
            <a:ext cx="12191981" cy="6857990"/>
          </a:xfrm>
          <a:prstGeom prst="rect">
            <a:avLst/>
          </a:prstGeom>
          <a:noFill/>
          <a:ln>
            <a:noFill/>
          </a:ln>
        </p:spPr>
      </p:pic>
      <p:sp>
        <p:nvSpPr>
          <p:cNvPr id="800" name="Google Shape;800;p65"/>
          <p:cNvSpPr/>
          <p:nvPr/>
        </p:nvSpPr>
        <p:spPr>
          <a:xfrm rot="-5400000">
            <a:off x="3799868" y="-1534136"/>
            <a:ext cx="4592270" cy="12192001"/>
          </a:xfrm>
          <a:prstGeom prst="rect">
            <a:avLst/>
          </a:prstGeom>
          <a:gradFill>
            <a:gsLst>
              <a:gs pos="0">
                <a:srgbClr val="000000">
                  <a:alpha val="0"/>
                </a:srgbClr>
              </a:gs>
              <a:gs pos="21000">
                <a:srgbClr val="000000">
                  <a:alpha val="29803"/>
                </a:srgbClr>
              </a:gs>
              <a:gs pos="35000">
                <a:srgbClr val="000000">
                  <a:alpha val="45882"/>
                </a:srgbClr>
              </a:gs>
              <a:gs pos="100000">
                <a:srgbClr val="000000">
                  <a:alpha val="8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1" name="Google Shape;801;p65"/>
          <p:cNvSpPr txBox="1"/>
          <p:nvPr>
            <p:ph type="title"/>
          </p:nvPr>
        </p:nvSpPr>
        <p:spPr>
          <a:xfrm>
            <a:off x="404553" y="3091928"/>
            <a:ext cx="9078562"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t>Web Standards</a:t>
            </a:r>
            <a:endParaRPr/>
          </a:p>
        </p:txBody>
      </p:sp>
      <p:sp>
        <p:nvSpPr>
          <p:cNvPr id="802" name="Google Shape;802;p65"/>
          <p:cNvSpPr/>
          <p:nvPr/>
        </p:nvSpPr>
        <p:spPr>
          <a:xfrm>
            <a:off x="0" y="5575039"/>
            <a:ext cx="9785897" cy="685800"/>
          </a:xfrm>
          <a:prstGeom prst="roundRect">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Web Standards</a:t>
            </a:r>
            <a:endParaRPr/>
          </a:p>
        </p:txBody>
      </p:sp>
      <p:grpSp>
        <p:nvGrpSpPr>
          <p:cNvPr id="808" name="Google Shape;808;p66"/>
          <p:cNvGrpSpPr/>
          <p:nvPr/>
        </p:nvGrpSpPr>
        <p:grpSpPr>
          <a:xfrm>
            <a:off x="838200" y="1827749"/>
            <a:ext cx="10515600" cy="4347088"/>
            <a:chOff x="0" y="2124"/>
            <a:chExt cx="10515600" cy="4347088"/>
          </a:xfrm>
        </p:grpSpPr>
        <p:cxnSp>
          <p:nvCxnSpPr>
            <p:cNvPr id="809" name="Google Shape;809;p66"/>
            <p:cNvCxnSpPr/>
            <p:nvPr/>
          </p:nvCxnSpPr>
          <p:spPr>
            <a:xfrm>
              <a:off x="0" y="2124"/>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810" name="Google Shape;810;p66"/>
            <p:cNvSpPr/>
            <p:nvPr/>
          </p:nvSpPr>
          <p:spPr>
            <a:xfrm>
              <a:off x="0" y="2124"/>
              <a:ext cx="10515600" cy="14490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6"/>
            <p:cNvSpPr txBox="1"/>
            <p:nvPr/>
          </p:nvSpPr>
          <p:spPr>
            <a:xfrm>
              <a:off x="0" y="2124"/>
              <a:ext cx="10515600" cy="1449029"/>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Web Standards are the rules and guidelines established by the World Wide Web Consortium (W3C) developed to promote consistency in the design code which makes up a web page.</a:t>
              </a:r>
              <a:endParaRPr/>
            </a:p>
          </p:txBody>
        </p:sp>
        <p:cxnSp>
          <p:nvCxnSpPr>
            <p:cNvPr id="812" name="Google Shape;812;p66"/>
            <p:cNvCxnSpPr/>
            <p:nvPr/>
          </p:nvCxnSpPr>
          <p:spPr>
            <a:xfrm>
              <a:off x="0" y="1451154"/>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813" name="Google Shape;813;p66"/>
            <p:cNvSpPr/>
            <p:nvPr/>
          </p:nvSpPr>
          <p:spPr>
            <a:xfrm>
              <a:off x="0" y="1451154"/>
              <a:ext cx="10515600" cy="14490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6"/>
            <p:cNvSpPr txBox="1"/>
            <p:nvPr/>
          </p:nvSpPr>
          <p:spPr>
            <a:xfrm>
              <a:off x="0" y="1451154"/>
              <a:ext cx="10515600" cy="1449029"/>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It’s actually the guidelines for markup language which determines how a web page displays in a visitor’s browser window.</a:t>
              </a:r>
              <a:endParaRPr/>
            </a:p>
          </p:txBody>
        </p:sp>
        <p:cxnSp>
          <p:nvCxnSpPr>
            <p:cNvPr id="815" name="Google Shape;815;p66"/>
            <p:cNvCxnSpPr/>
            <p:nvPr/>
          </p:nvCxnSpPr>
          <p:spPr>
            <a:xfrm>
              <a:off x="0" y="2900183"/>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816" name="Google Shape;816;p66"/>
            <p:cNvSpPr/>
            <p:nvPr/>
          </p:nvSpPr>
          <p:spPr>
            <a:xfrm>
              <a:off x="0" y="2900183"/>
              <a:ext cx="10515600" cy="14490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6"/>
            <p:cNvSpPr txBox="1"/>
            <p:nvPr/>
          </p:nvSpPr>
          <p:spPr>
            <a:xfrm>
              <a:off x="0" y="2900183"/>
              <a:ext cx="10515600" cy="1449029"/>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Calibri"/>
                <a:buNone/>
              </a:pPr>
              <a:r>
                <a:rPr b="0" i="0" lang="en-US" sz="2800" u="none" cap="none" strike="noStrike">
                  <a:solidFill>
                    <a:schemeClr val="dk1"/>
                  </a:solidFill>
                  <a:latin typeface="Calibri"/>
                  <a:ea typeface="Calibri"/>
                  <a:cs typeface="Calibri"/>
                  <a:sym typeface="Calibri"/>
                </a:rPr>
                <a:t>The Web Standards define standards for various technologies like- HTML5, CSS/CSS3,SVG (Standard Vectored Graphics), WOFF (Web Open Font Format), the Semantic Web Stack, XML and variety of APIs</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1" name="Shape 821"/>
        <p:cNvGrpSpPr/>
        <p:nvPr/>
      </p:nvGrpSpPr>
      <p:grpSpPr>
        <a:xfrm>
          <a:off x="0" y="0"/>
          <a:ext cx="0" cy="0"/>
          <a:chOff x="0" y="0"/>
          <a:chExt cx="0" cy="0"/>
        </a:xfrm>
      </p:grpSpPr>
      <p:sp>
        <p:nvSpPr>
          <p:cNvPr id="822" name="Google Shape;822;p6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3" name="Google Shape;823;p67"/>
          <p:cNvSpPr/>
          <p:nvPr/>
        </p:nvSpPr>
        <p:spPr>
          <a:xfrm>
            <a:off x="643468" y="643467"/>
            <a:ext cx="10905066" cy="5562249"/>
          </a:xfrm>
          <a:custGeom>
            <a:rect b="b" l="l" r="r" t="t"/>
            <a:pathLst>
              <a:path extrusionOk="0" h="5641173" w="11243827">
                <a:moveTo>
                  <a:pt x="11243827" y="0"/>
                </a:moveTo>
                <a:lnTo>
                  <a:pt x="11243827" y="5209610"/>
                </a:lnTo>
                <a:lnTo>
                  <a:pt x="11240675" y="5210442"/>
                </a:lnTo>
                <a:cubicBezTo>
                  <a:pt x="11212687" y="5216721"/>
                  <a:pt x="11197241" y="5217028"/>
                  <a:pt x="11179959" y="5221199"/>
                </a:cubicBezTo>
                <a:cubicBezTo>
                  <a:pt x="11151979" y="5230882"/>
                  <a:pt x="11122378" y="5252850"/>
                  <a:pt x="11105493" y="5259905"/>
                </a:cubicBezTo>
                <a:lnTo>
                  <a:pt x="11078640" y="5263531"/>
                </a:lnTo>
                <a:lnTo>
                  <a:pt x="11079616" y="5270380"/>
                </a:lnTo>
                <a:lnTo>
                  <a:pt x="11069641" y="5270884"/>
                </a:lnTo>
                <a:lnTo>
                  <a:pt x="11047377" y="5271051"/>
                </a:lnTo>
                <a:cubicBezTo>
                  <a:pt x="11033483" y="5272087"/>
                  <a:pt x="10994850" y="5270445"/>
                  <a:pt x="10980705" y="5272951"/>
                </a:cubicBezTo>
                <a:cubicBezTo>
                  <a:pt x="10976625" y="5280257"/>
                  <a:pt x="10970327" y="5284239"/>
                  <a:pt x="10962514" y="5286084"/>
                </a:cubicBezTo>
                <a:lnTo>
                  <a:pt x="10945307" y="5286290"/>
                </a:lnTo>
                <a:lnTo>
                  <a:pt x="10845516" y="5303894"/>
                </a:lnTo>
                <a:lnTo>
                  <a:pt x="10831795" y="5305210"/>
                </a:lnTo>
                <a:lnTo>
                  <a:pt x="10824365" y="5311111"/>
                </a:lnTo>
                <a:cubicBezTo>
                  <a:pt x="10818692" y="5312290"/>
                  <a:pt x="10802397" y="5311529"/>
                  <a:pt x="10797756" y="5312285"/>
                </a:cubicBezTo>
                <a:lnTo>
                  <a:pt x="10796525" y="5315645"/>
                </a:lnTo>
                <a:cubicBezTo>
                  <a:pt x="10781742" y="5321013"/>
                  <a:pt x="10726138" y="5338890"/>
                  <a:pt x="10709063" y="5344492"/>
                </a:cubicBezTo>
                <a:cubicBezTo>
                  <a:pt x="10705652" y="5339328"/>
                  <a:pt x="10698014" y="5347484"/>
                  <a:pt x="10694078" y="5349258"/>
                </a:cubicBezTo>
                <a:cubicBezTo>
                  <a:pt x="10693469" y="5345779"/>
                  <a:pt x="10683941" y="5344718"/>
                  <a:pt x="10681131" y="5347812"/>
                </a:cubicBezTo>
                <a:cubicBezTo>
                  <a:pt x="10614153" y="5364782"/>
                  <a:pt x="10647679" y="5329716"/>
                  <a:pt x="10609448" y="5351931"/>
                </a:cubicBezTo>
                <a:cubicBezTo>
                  <a:pt x="10602685" y="5353403"/>
                  <a:pt x="10597204" y="5352000"/>
                  <a:pt x="10592397" y="5349402"/>
                </a:cubicBezTo>
                <a:lnTo>
                  <a:pt x="10585227" y="5344063"/>
                </a:lnTo>
                <a:lnTo>
                  <a:pt x="10557472" y="5354151"/>
                </a:lnTo>
                <a:cubicBezTo>
                  <a:pt x="10543800" y="5357667"/>
                  <a:pt x="10529411" y="5359999"/>
                  <a:pt x="10514646" y="5361064"/>
                </a:cubicBezTo>
                <a:cubicBezTo>
                  <a:pt x="10511333" y="5353956"/>
                  <a:pt x="10499744" y="5364054"/>
                  <a:pt x="10494292" y="5366054"/>
                </a:cubicBezTo>
                <a:cubicBezTo>
                  <a:pt x="10494236" y="5361412"/>
                  <a:pt x="10482156" y="5359187"/>
                  <a:pt x="10477869" y="5363025"/>
                </a:cubicBezTo>
                <a:cubicBezTo>
                  <a:pt x="10387782" y="5379617"/>
                  <a:pt x="10438473" y="5336257"/>
                  <a:pt x="10384411" y="5362257"/>
                </a:cubicBezTo>
                <a:cubicBezTo>
                  <a:pt x="10375368" y="5363613"/>
                  <a:pt x="10368582" y="5361287"/>
                  <a:pt x="10362921" y="5357444"/>
                </a:cubicBezTo>
                <a:lnTo>
                  <a:pt x="10352736" y="5347851"/>
                </a:lnTo>
                <a:lnTo>
                  <a:pt x="10344754" y="5351272"/>
                </a:lnTo>
                <a:cubicBezTo>
                  <a:pt x="10314632" y="5351540"/>
                  <a:pt x="10305751" y="5341709"/>
                  <a:pt x="10288226" y="5351613"/>
                </a:cubicBezTo>
                <a:cubicBezTo>
                  <a:pt x="10262327" y="5331026"/>
                  <a:pt x="10271048" y="5349560"/>
                  <a:pt x="10251350" y="5352711"/>
                </a:cubicBezTo>
                <a:cubicBezTo>
                  <a:pt x="10235810" y="5356816"/>
                  <a:pt x="10264339" y="5364714"/>
                  <a:pt x="10249108" y="5365881"/>
                </a:cubicBezTo>
                <a:cubicBezTo>
                  <a:pt x="10232632" y="5360566"/>
                  <a:pt x="10233406" y="5377073"/>
                  <a:pt x="10216272" y="5370573"/>
                </a:cubicBezTo>
                <a:cubicBezTo>
                  <a:pt x="10220434" y="5358137"/>
                  <a:pt x="10182459" y="5372984"/>
                  <a:pt x="10181278" y="5362119"/>
                </a:cubicBezTo>
                <a:cubicBezTo>
                  <a:pt x="10166724" y="5377655"/>
                  <a:pt x="10159412" y="5358516"/>
                  <a:pt x="10140033" y="5363304"/>
                </a:cubicBezTo>
                <a:cubicBezTo>
                  <a:pt x="10130907" y="5369181"/>
                  <a:pt x="10124323" y="5370190"/>
                  <a:pt x="10115353" y="5363869"/>
                </a:cubicBezTo>
                <a:cubicBezTo>
                  <a:pt x="10073314" y="5392482"/>
                  <a:pt x="10089920" y="5365150"/>
                  <a:pt x="10050578" y="5376153"/>
                </a:cubicBezTo>
                <a:cubicBezTo>
                  <a:pt x="10016683" y="5387725"/>
                  <a:pt x="9978260" y="5395233"/>
                  <a:pt x="9945478" y="5422859"/>
                </a:cubicBezTo>
                <a:cubicBezTo>
                  <a:pt x="9939461" y="5430686"/>
                  <a:pt x="9924686" y="5433649"/>
                  <a:pt x="9912481" y="5429477"/>
                </a:cubicBezTo>
                <a:cubicBezTo>
                  <a:pt x="9910384" y="5428759"/>
                  <a:pt x="9908438" y="5427851"/>
                  <a:pt x="9906713" y="5426784"/>
                </a:cubicBezTo>
                <a:cubicBezTo>
                  <a:pt x="9878372" y="5431011"/>
                  <a:pt x="9774714" y="5449885"/>
                  <a:pt x="9742436" y="5454834"/>
                </a:cubicBezTo>
                <a:cubicBezTo>
                  <a:pt x="9739822" y="5444779"/>
                  <a:pt x="9723500" y="5462923"/>
                  <a:pt x="9713044" y="5456476"/>
                </a:cubicBezTo>
                <a:cubicBezTo>
                  <a:pt x="9705555" y="5450821"/>
                  <a:pt x="9698855" y="5455006"/>
                  <a:pt x="9691033" y="5455451"/>
                </a:cubicBezTo>
                <a:cubicBezTo>
                  <a:pt x="9680728" y="5451004"/>
                  <a:pt x="9647117" y="5459035"/>
                  <a:pt x="9638355" y="5464794"/>
                </a:cubicBezTo>
                <a:cubicBezTo>
                  <a:pt x="9617415" y="5484808"/>
                  <a:pt x="9569832" y="5469945"/>
                  <a:pt x="9552434" y="5485280"/>
                </a:cubicBezTo>
                <a:cubicBezTo>
                  <a:pt x="9546122" y="5487529"/>
                  <a:pt x="9539945" y="5488440"/>
                  <a:pt x="9533883" y="5488516"/>
                </a:cubicBezTo>
                <a:lnTo>
                  <a:pt x="9516916" y="5486828"/>
                </a:lnTo>
                <a:lnTo>
                  <a:pt x="9512093" y="5482541"/>
                </a:lnTo>
                <a:lnTo>
                  <a:pt x="9501725" y="5483603"/>
                </a:lnTo>
                <a:lnTo>
                  <a:pt x="9498754" y="5482951"/>
                </a:lnTo>
                <a:cubicBezTo>
                  <a:pt x="9493078" y="5481686"/>
                  <a:pt x="9487476" y="5480586"/>
                  <a:pt x="9481932" y="5480151"/>
                </a:cubicBezTo>
                <a:cubicBezTo>
                  <a:pt x="9489223" y="5501646"/>
                  <a:pt x="9435971" y="5479991"/>
                  <a:pt x="9451321" y="5497375"/>
                </a:cubicBezTo>
                <a:cubicBezTo>
                  <a:pt x="9422124" y="5498722"/>
                  <a:pt x="9444395" y="5514914"/>
                  <a:pt x="9409298" y="5499478"/>
                </a:cubicBezTo>
                <a:cubicBezTo>
                  <a:pt x="9363968" y="5517055"/>
                  <a:pt x="9350073" y="5507226"/>
                  <a:pt x="9303056" y="5519093"/>
                </a:cubicBezTo>
                <a:cubicBezTo>
                  <a:pt x="9272929" y="5515489"/>
                  <a:pt x="9242312" y="5519100"/>
                  <a:pt x="9229078" y="5524154"/>
                </a:cubicBezTo>
                <a:cubicBezTo>
                  <a:pt x="9244549" y="5484199"/>
                  <a:pt x="9198133" y="5512463"/>
                  <a:pt x="9165105" y="5532892"/>
                </a:cubicBezTo>
                <a:cubicBezTo>
                  <a:pt x="9128348" y="5546691"/>
                  <a:pt x="9105217" y="5601124"/>
                  <a:pt x="9077301" y="5580356"/>
                </a:cubicBezTo>
                <a:cubicBezTo>
                  <a:pt x="9034770" y="5585424"/>
                  <a:pt x="9004654" y="5606346"/>
                  <a:pt x="8960065" y="5597982"/>
                </a:cubicBezTo>
                <a:cubicBezTo>
                  <a:pt x="8958681" y="5601368"/>
                  <a:pt x="8956414" y="5604204"/>
                  <a:pt x="8953536" y="5606638"/>
                </a:cubicBezTo>
                <a:lnTo>
                  <a:pt x="8943907" y="5612541"/>
                </a:lnTo>
                <a:lnTo>
                  <a:pt x="8942046" y="5612112"/>
                </a:lnTo>
                <a:cubicBezTo>
                  <a:pt x="8934733" y="5612036"/>
                  <a:pt x="8930989" y="5613463"/>
                  <a:pt x="8928824" y="5615549"/>
                </a:cubicBezTo>
                <a:lnTo>
                  <a:pt x="8927294" y="5618607"/>
                </a:lnTo>
                <a:lnTo>
                  <a:pt x="8918651" y="5621688"/>
                </a:lnTo>
                <a:lnTo>
                  <a:pt x="8902772" y="5629703"/>
                </a:lnTo>
                <a:lnTo>
                  <a:pt x="8898724" y="5629379"/>
                </a:lnTo>
                <a:lnTo>
                  <a:pt x="8873099" y="5638628"/>
                </a:lnTo>
                <a:lnTo>
                  <a:pt x="8872234" y="5637889"/>
                </a:lnTo>
                <a:cubicBezTo>
                  <a:pt x="8869712" y="5636443"/>
                  <a:pt x="8866744" y="5635774"/>
                  <a:pt x="8862777" y="5636711"/>
                </a:cubicBezTo>
                <a:cubicBezTo>
                  <a:pt x="8861373" y="5622581"/>
                  <a:pt x="8857449" y="5632426"/>
                  <a:pt x="8845869" y="5636436"/>
                </a:cubicBezTo>
                <a:cubicBezTo>
                  <a:pt x="8841103" y="5615386"/>
                  <a:pt x="8812729" y="5634444"/>
                  <a:pt x="8800548" y="5625084"/>
                </a:cubicBezTo>
                <a:cubicBezTo>
                  <a:pt x="8792146" y="5628504"/>
                  <a:pt x="8783174" y="5631737"/>
                  <a:pt x="8773774" y="5634630"/>
                </a:cubicBezTo>
                <a:lnTo>
                  <a:pt x="8698255" y="5636083"/>
                </a:lnTo>
                <a:lnTo>
                  <a:pt x="8619167" y="5619130"/>
                </a:lnTo>
                <a:cubicBezTo>
                  <a:pt x="8589913" y="5618762"/>
                  <a:pt x="8564581" y="5612466"/>
                  <a:pt x="8539822" y="5616905"/>
                </a:cubicBezTo>
                <a:cubicBezTo>
                  <a:pt x="8529764" y="5612008"/>
                  <a:pt x="8520285" y="5610031"/>
                  <a:pt x="8511094" y="5617360"/>
                </a:cubicBezTo>
                <a:cubicBezTo>
                  <a:pt x="8483794" y="5614914"/>
                  <a:pt x="8477184" y="5604447"/>
                  <a:pt x="8459886" y="5612612"/>
                </a:cubicBezTo>
                <a:cubicBezTo>
                  <a:pt x="8444548" y="5595681"/>
                  <a:pt x="8443640" y="5602142"/>
                  <a:pt x="8436432" y="5606990"/>
                </a:cubicBezTo>
                <a:lnTo>
                  <a:pt x="8435403" y="5607336"/>
                </a:lnTo>
                <a:lnTo>
                  <a:pt x="8433307" y="5604917"/>
                </a:lnTo>
                <a:lnTo>
                  <a:pt x="8428968" y="5603796"/>
                </a:lnTo>
                <a:lnTo>
                  <a:pt x="8417124" y="5604518"/>
                </a:lnTo>
                <a:lnTo>
                  <a:pt x="8412669" y="5605413"/>
                </a:lnTo>
                <a:cubicBezTo>
                  <a:pt x="8409601" y="5605797"/>
                  <a:pt x="8407563" y="5605754"/>
                  <a:pt x="8406152" y="5605396"/>
                </a:cubicBezTo>
                <a:lnTo>
                  <a:pt x="8405989" y="5605197"/>
                </a:lnTo>
                <a:lnTo>
                  <a:pt x="8399884" y="5605568"/>
                </a:lnTo>
                <a:cubicBezTo>
                  <a:pt x="8389582" y="5606652"/>
                  <a:pt x="8379557" y="5608135"/>
                  <a:pt x="8370014" y="5609900"/>
                </a:cubicBezTo>
                <a:cubicBezTo>
                  <a:pt x="8361945" y="5598787"/>
                  <a:pt x="8326685" y="5611914"/>
                  <a:pt x="8330544" y="5590964"/>
                </a:cubicBezTo>
                <a:cubicBezTo>
                  <a:pt x="8317672" y="5592723"/>
                  <a:pt x="8309886" y="5601422"/>
                  <a:pt x="8314221" y="5587682"/>
                </a:cubicBezTo>
                <a:cubicBezTo>
                  <a:pt x="8309983" y="5587866"/>
                  <a:pt x="8307372" y="5586698"/>
                  <a:pt x="8305502" y="5584868"/>
                </a:cubicBezTo>
                <a:lnTo>
                  <a:pt x="8304962" y="5584007"/>
                </a:lnTo>
                <a:lnTo>
                  <a:pt x="8276324" y="5588260"/>
                </a:lnTo>
                <a:lnTo>
                  <a:pt x="8272522" y="5587226"/>
                </a:lnTo>
                <a:lnTo>
                  <a:pt x="8253857" y="5592043"/>
                </a:lnTo>
                <a:lnTo>
                  <a:pt x="8244212" y="5593439"/>
                </a:lnTo>
                <a:lnTo>
                  <a:pt x="8241488" y="5596085"/>
                </a:lnTo>
                <a:cubicBezTo>
                  <a:pt x="8238546" y="5597691"/>
                  <a:pt x="8234330" y="5598384"/>
                  <a:pt x="8227256" y="5597005"/>
                </a:cubicBezTo>
                <a:lnTo>
                  <a:pt x="8225619" y="5596262"/>
                </a:lnTo>
                <a:lnTo>
                  <a:pt x="8213882" y="5600179"/>
                </a:lnTo>
                <a:cubicBezTo>
                  <a:pt x="8210102" y="5601988"/>
                  <a:pt x="8206755" y="5604291"/>
                  <a:pt x="8204045" y="5607275"/>
                </a:cubicBezTo>
                <a:cubicBezTo>
                  <a:pt x="8164079" y="5591326"/>
                  <a:pt x="8126369" y="5605919"/>
                  <a:pt x="8082989" y="5603160"/>
                </a:cubicBezTo>
                <a:cubicBezTo>
                  <a:pt x="8034449" y="5606898"/>
                  <a:pt x="8008954" y="5596936"/>
                  <a:pt x="7976942" y="5598455"/>
                </a:cubicBezTo>
                <a:cubicBezTo>
                  <a:pt x="7962042" y="5600916"/>
                  <a:pt x="7941729" y="5599827"/>
                  <a:pt x="7950121" y="5590893"/>
                </a:cubicBezTo>
                <a:cubicBezTo>
                  <a:pt x="7904855" y="5610014"/>
                  <a:pt x="7778840" y="5612380"/>
                  <a:pt x="7727691" y="5621064"/>
                </a:cubicBezTo>
                <a:cubicBezTo>
                  <a:pt x="7699805" y="5600056"/>
                  <a:pt x="7714922" y="5619495"/>
                  <a:pt x="7685998" y="5615564"/>
                </a:cubicBezTo>
                <a:cubicBezTo>
                  <a:pt x="7693909" y="5634905"/>
                  <a:pt x="7650884" y="5604714"/>
                  <a:pt x="7649302" y="5626541"/>
                </a:cubicBezTo>
                <a:cubicBezTo>
                  <a:pt x="7644089" y="5625134"/>
                  <a:pt x="7639087" y="5623084"/>
                  <a:pt x="7634083" y="5620862"/>
                </a:cubicBezTo>
                <a:lnTo>
                  <a:pt x="7631455" y="5619708"/>
                </a:lnTo>
                <a:lnTo>
                  <a:pt x="7620952" y="5618872"/>
                </a:lnTo>
                <a:lnTo>
                  <a:pt x="7617992" y="5613914"/>
                </a:lnTo>
                <a:lnTo>
                  <a:pt x="7602182" y="5609271"/>
                </a:lnTo>
                <a:cubicBezTo>
                  <a:pt x="7596260" y="5608262"/>
                  <a:pt x="7589888" y="5608028"/>
                  <a:pt x="7582847" y="5609047"/>
                </a:cubicBezTo>
                <a:cubicBezTo>
                  <a:pt x="7565525" y="5617697"/>
                  <a:pt x="7538553" y="5607096"/>
                  <a:pt x="7514158" y="5607737"/>
                </a:cubicBezTo>
                <a:lnTo>
                  <a:pt x="7502955" y="5610415"/>
                </a:lnTo>
                <a:lnTo>
                  <a:pt x="7466391" y="5605949"/>
                </a:lnTo>
                <a:cubicBezTo>
                  <a:pt x="7455982" y="5605083"/>
                  <a:pt x="7445179" y="5604628"/>
                  <a:pt x="7433806" y="5604945"/>
                </a:cubicBezTo>
                <a:lnTo>
                  <a:pt x="7412693" y="5607075"/>
                </a:lnTo>
                <a:lnTo>
                  <a:pt x="7407159" y="5605310"/>
                </a:lnTo>
                <a:cubicBezTo>
                  <a:pt x="7397520" y="5605506"/>
                  <a:pt x="7384763" y="5611721"/>
                  <a:pt x="7385900" y="5604171"/>
                </a:cubicBezTo>
                <a:lnTo>
                  <a:pt x="7375071" y="5606788"/>
                </a:lnTo>
                <a:lnTo>
                  <a:pt x="7364382" y="5600762"/>
                </a:lnTo>
                <a:cubicBezTo>
                  <a:pt x="7363212" y="5599363"/>
                  <a:pt x="7362331" y="5597874"/>
                  <a:pt x="7361770" y="5596347"/>
                </a:cubicBezTo>
                <a:lnTo>
                  <a:pt x="7346641" y="5598329"/>
                </a:lnTo>
                <a:lnTo>
                  <a:pt x="7334238" y="5594014"/>
                </a:lnTo>
                <a:lnTo>
                  <a:pt x="7323426" y="5596835"/>
                </a:lnTo>
                <a:lnTo>
                  <a:pt x="7318938" y="5596200"/>
                </a:lnTo>
                <a:lnTo>
                  <a:pt x="7307784" y="5594065"/>
                </a:lnTo>
                <a:cubicBezTo>
                  <a:pt x="7302066" y="5592568"/>
                  <a:pt x="7295667" y="5590765"/>
                  <a:pt x="7288540" y="5589320"/>
                </a:cubicBezTo>
                <a:lnTo>
                  <a:pt x="7282537" y="5588660"/>
                </a:lnTo>
                <a:lnTo>
                  <a:pt x="7269466" y="5581404"/>
                </a:lnTo>
                <a:cubicBezTo>
                  <a:pt x="7259956" y="5575919"/>
                  <a:pt x="7252471" y="5572223"/>
                  <a:pt x="7244165" y="5575200"/>
                </a:cubicBezTo>
                <a:cubicBezTo>
                  <a:pt x="7230005" y="5568113"/>
                  <a:pt x="7220114" y="5548251"/>
                  <a:pt x="7199619" y="5553550"/>
                </a:cubicBezTo>
                <a:cubicBezTo>
                  <a:pt x="7205839" y="5544552"/>
                  <a:pt x="7176858" y="5552461"/>
                  <a:pt x="7173434" y="5543219"/>
                </a:cubicBezTo>
                <a:cubicBezTo>
                  <a:pt x="7171853" y="5535776"/>
                  <a:pt x="7162694" y="5536440"/>
                  <a:pt x="7155718" y="5533697"/>
                </a:cubicBezTo>
                <a:cubicBezTo>
                  <a:pt x="7150747" y="5526096"/>
                  <a:pt x="7115649" y="5519155"/>
                  <a:pt x="7103430" y="5520249"/>
                </a:cubicBezTo>
                <a:cubicBezTo>
                  <a:pt x="7068988" y="5527813"/>
                  <a:pt x="7041283" y="5497211"/>
                  <a:pt x="7013746" y="5502470"/>
                </a:cubicBezTo>
                <a:cubicBezTo>
                  <a:pt x="7006535" y="5501753"/>
                  <a:pt x="7000557" y="5500031"/>
                  <a:pt x="6995379" y="5497693"/>
                </a:cubicBezTo>
                <a:lnTo>
                  <a:pt x="6982475" y="5489641"/>
                </a:lnTo>
                <a:cubicBezTo>
                  <a:pt x="6982314" y="5487873"/>
                  <a:pt x="6982155" y="5486104"/>
                  <a:pt x="6981994" y="5484335"/>
                </a:cubicBezTo>
                <a:lnTo>
                  <a:pt x="6972355" y="5481074"/>
                </a:lnTo>
                <a:lnTo>
                  <a:pt x="6970394" y="5479383"/>
                </a:lnTo>
                <a:cubicBezTo>
                  <a:pt x="6966663" y="5476135"/>
                  <a:pt x="6962857" y="5473046"/>
                  <a:pt x="6958543" y="5470507"/>
                </a:cubicBezTo>
                <a:cubicBezTo>
                  <a:pt x="6946682" y="5490417"/>
                  <a:pt x="6919886" y="5452192"/>
                  <a:pt x="6918276" y="5472034"/>
                </a:cubicBezTo>
                <a:cubicBezTo>
                  <a:pt x="6892502" y="5461546"/>
                  <a:pt x="6897731" y="5483185"/>
                  <a:pt x="6881046" y="5457070"/>
                </a:cubicBezTo>
                <a:cubicBezTo>
                  <a:pt x="6828055" y="5453051"/>
                  <a:pt x="6839016" y="5431108"/>
                  <a:pt x="6752164" y="5425021"/>
                </a:cubicBezTo>
                <a:cubicBezTo>
                  <a:pt x="6758292" y="5421861"/>
                  <a:pt x="6727733" y="5418470"/>
                  <a:pt x="6724964" y="5414071"/>
                </a:cubicBezTo>
                <a:lnTo>
                  <a:pt x="6683286" y="5432830"/>
                </a:lnTo>
                <a:lnTo>
                  <a:pt x="6644277" y="5429684"/>
                </a:lnTo>
                <a:cubicBezTo>
                  <a:pt x="6602299" y="5429624"/>
                  <a:pt x="6572889" y="5412513"/>
                  <a:pt x="6532914" y="5431205"/>
                </a:cubicBezTo>
                <a:lnTo>
                  <a:pt x="6307459" y="5467087"/>
                </a:lnTo>
                <a:cubicBezTo>
                  <a:pt x="6243940" y="5484756"/>
                  <a:pt x="6232610" y="5506751"/>
                  <a:pt x="6196243" y="5515042"/>
                </a:cubicBezTo>
                <a:cubicBezTo>
                  <a:pt x="6164533" y="5518021"/>
                  <a:pt x="6142666" y="5509345"/>
                  <a:pt x="6099124" y="5516848"/>
                </a:cubicBezTo>
                <a:cubicBezTo>
                  <a:pt x="6076503" y="5515419"/>
                  <a:pt x="6031865" y="5528713"/>
                  <a:pt x="6016077" y="5528642"/>
                </a:cubicBezTo>
                <a:cubicBezTo>
                  <a:pt x="6017142" y="5530608"/>
                  <a:pt x="6008544" y="5532493"/>
                  <a:pt x="6004389" y="5531206"/>
                </a:cubicBezTo>
                <a:cubicBezTo>
                  <a:pt x="5932347" y="5531241"/>
                  <a:pt x="5981006" y="5545600"/>
                  <a:pt x="5933945" y="5538840"/>
                </a:cubicBezTo>
                <a:cubicBezTo>
                  <a:pt x="5905303" y="5539379"/>
                  <a:pt x="5918093" y="5561978"/>
                  <a:pt x="5883936" y="5553807"/>
                </a:cubicBezTo>
                <a:cubicBezTo>
                  <a:pt x="5850054" y="5556990"/>
                  <a:pt x="5832962" y="5567338"/>
                  <a:pt x="5798331" y="5564248"/>
                </a:cubicBezTo>
                <a:cubicBezTo>
                  <a:pt x="5766627" y="5567265"/>
                  <a:pt x="5741097" y="5573248"/>
                  <a:pt x="5712738" y="5573120"/>
                </a:cubicBezTo>
                <a:cubicBezTo>
                  <a:pt x="5703372" y="5576849"/>
                  <a:pt x="5693695" y="5578874"/>
                  <a:pt x="5681342" y="5575621"/>
                </a:cubicBezTo>
                <a:lnTo>
                  <a:pt x="5627167" y="5583215"/>
                </a:lnTo>
                <a:cubicBezTo>
                  <a:pt x="5612183" y="5597917"/>
                  <a:pt x="5611727" y="5586689"/>
                  <a:pt x="5591414" y="5587695"/>
                </a:cubicBezTo>
                <a:cubicBezTo>
                  <a:pt x="5574616" y="5587612"/>
                  <a:pt x="5598133" y="5579413"/>
                  <a:pt x="5583028" y="5580877"/>
                </a:cubicBezTo>
                <a:cubicBezTo>
                  <a:pt x="5569804" y="5586020"/>
                  <a:pt x="5562718" y="5576982"/>
                  <a:pt x="5549426" y="5582858"/>
                </a:cubicBezTo>
                <a:cubicBezTo>
                  <a:pt x="5559299" y="5589013"/>
                  <a:pt x="5515978" y="5586206"/>
                  <a:pt x="5519999" y="5592246"/>
                </a:cubicBezTo>
                <a:cubicBezTo>
                  <a:pt x="5498728" y="5585844"/>
                  <a:pt x="5500813" y="5597206"/>
                  <a:pt x="5480028" y="5597282"/>
                </a:cubicBezTo>
                <a:cubicBezTo>
                  <a:pt x="5468519" y="5595356"/>
                  <a:pt x="5461753" y="5595717"/>
                  <a:pt x="5456175" y="5600371"/>
                </a:cubicBezTo>
                <a:cubicBezTo>
                  <a:pt x="5402444" y="5590675"/>
                  <a:pt x="5431269" y="5603179"/>
                  <a:pt x="5388463" y="5602638"/>
                </a:cubicBezTo>
                <a:cubicBezTo>
                  <a:pt x="5350589" y="5601042"/>
                  <a:pt x="5310318" y="5602266"/>
                  <a:pt x="5265898" y="5591830"/>
                </a:cubicBezTo>
                <a:cubicBezTo>
                  <a:pt x="5256434" y="5588423"/>
                  <a:pt x="5240914" y="5588853"/>
                  <a:pt x="5231231" y="5592790"/>
                </a:cubicBezTo>
                <a:cubicBezTo>
                  <a:pt x="5229565" y="5593467"/>
                  <a:pt x="5228139" y="5594226"/>
                  <a:pt x="5226996" y="5595040"/>
                </a:cubicBezTo>
                <a:cubicBezTo>
                  <a:pt x="5199121" y="5587151"/>
                  <a:pt x="5190547" y="5594087"/>
                  <a:pt x="5175988" y="5588131"/>
                </a:cubicBezTo>
                <a:cubicBezTo>
                  <a:pt x="5141664" y="5589465"/>
                  <a:pt x="5120774" y="5599921"/>
                  <a:pt x="5107470" y="5594771"/>
                </a:cubicBezTo>
                <a:cubicBezTo>
                  <a:pt x="5082783" y="5597686"/>
                  <a:pt x="5044558" y="5603218"/>
                  <a:pt x="5027868" y="5605624"/>
                </a:cubicBezTo>
                <a:cubicBezTo>
                  <a:pt x="5023394" y="5609716"/>
                  <a:pt x="5015008" y="5608373"/>
                  <a:pt x="5007324" y="5609209"/>
                </a:cubicBezTo>
                <a:cubicBezTo>
                  <a:pt x="4999584" y="5613033"/>
                  <a:pt x="4963661" y="5613313"/>
                  <a:pt x="4952559" y="5611402"/>
                </a:cubicBezTo>
                <a:lnTo>
                  <a:pt x="4826081" y="5616191"/>
                </a:lnTo>
                <a:lnTo>
                  <a:pt x="4823501" y="5619174"/>
                </a:lnTo>
                <a:lnTo>
                  <a:pt x="4813093" y="5620026"/>
                </a:lnTo>
                <a:lnTo>
                  <a:pt x="4810563" y="5620787"/>
                </a:lnTo>
                <a:cubicBezTo>
                  <a:pt x="4805739" y="5622253"/>
                  <a:pt x="4800910" y="5623620"/>
                  <a:pt x="4795818" y="5624618"/>
                </a:cubicBezTo>
                <a:cubicBezTo>
                  <a:pt x="4792594" y="5611984"/>
                  <a:pt x="4751975" y="5631029"/>
                  <a:pt x="4758404" y="5619510"/>
                </a:cubicBezTo>
                <a:cubicBezTo>
                  <a:pt x="4729867" y="5622800"/>
                  <a:pt x="4743470" y="5610974"/>
                  <a:pt x="4717254" y="5624155"/>
                </a:cubicBezTo>
                <a:cubicBezTo>
                  <a:pt x="4665606" y="5620882"/>
                  <a:pt x="4638526" y="5634254"/>
                  <a:pt x="4591958" y="5624710"/>
                </a:cubicBezTo>
                <a:cubicBezTo>
                  <a:pt x="4600998" y="5629613"/>
                  <a:pt x="4491255" y="5629123"/>
                  <a:pt x="4476215" y="5628210"/>
                </a:cubicBezTo>
                <a:lnTo>
                  <a:pt x="4425193" y="5627414"/>
                </a:lnTo>
                <a:lnTo>
                  <a:pt x="4383866" y="5626546"/>
                </a:lnTo>
                <a:lnTo>
                  <a:pt x="4385596" y="5634646"/>
                </a:lnTo>
                <a:cubicBezTo>
                  <a:pt x="4373497" y="5634009"/>
                  <a:pt x="4366105" y="5636763"/>
                  <a:pt x="4360864" y="5641173"/>
                </a:cubicBezTo>
                <a:lnTo>
                  <a:pt x="4328321" y="5626332"/>
                </a:lnTo>
                <a:lnTo>
                  <a:pt x="4309842" y="5626471"/>
                </a:lnTo>
                <a:lnTo>
                  <a:pt x="4277424" y="5631598"/>
                </a:lnTo>
                <a:lnTo>
                  <a:pt x="4266627" y="5633969"/>
                </a:lnTo>
                <a:lnTo>
                  <a:pt x="4185525" y="5617508"/>
                </a:lnTo>
                <a:lnTo>
                  <a:pt x="4177617" y="5610903"/>
                </a:lnTo>
                <a:cubicBezTo>
                  <a:pt x="4169135" y="5606836"/>
                  <a:pt x="4157063" y="5604954"/>
                  <a:pt x="4136948" y="5608031"/>
                </a:cubicBezTo>
                <a:lnTo>
                  <a:pt x="4132323" y="5609784"/>
                </a:lnTo>
                <a:lnTo>
                  <a:pt x="4098620" y="5599672"/>
                </a:lnTo>
                <a:cubicBezTo>
                  <a:pt x="4087744" y="5595070"/>
                  <a:pt x="3971360" y="5589278"/>
                  <a:pt x="3963475" y="5581841"/>
                </a:cubicBezTo>
                <a:cubicBezTo>
                  <a:pt x="3836034" y="5600252"/>
                  <a:pt x="3827261" y="5567580"/>
                  <a:pt x="3703613" y="5572482"/>
                </a:cubicBezTo>
                <a:cubicBezTo>
                  <a:pt x="3596526" y="5522697"/>
                  <a:pt x="3528981" y="5553020"/>
                  <a:pt x="3432987" y="5545768"/>
                </a:cubicBezTo>
                <a:cubicBezTo>
                  <a:pt x="3341557" y="5540666"/>
                  <a:pt x="3299222" y="5556776"/>
                  <a:pt x="3176381" y="5556110"/>
                </a:cubicBezTo>
                <a:cubicBezTo>
                  <a:pt x="3046225" y="5545252"/>
                  <a:pt x="2856562" y="5551022"/>
                  <a:pt x="2710156" y="5527517"/>
                </a:cubicBezTo>
                <a:cubicBezTo>
                  <a:pt x="2595124" y="5519951"/>
                  <a:pt x="2594726" y="5525545"/>
                  <a:pt x="2550206" y="5524958"/>
                </a:cubicBezTo>
                <a:cubicBezTo>
                  <a:pt x="2535402" y="5528183"/>
                  <a:pt x="2457214" y="5518753"/>
                  <a:pt x="2443041" y="5523990"/>
                </a:cubicBezTo>
                <a:lnTo>
                  <a:pt x="2435613" y="5526704"/>
                </a:lnTo>
                <a:lnTo>
                  <a:pt x="2405682" y="5528307"/>
                </a:lnTo>
                <a:lnTo>
                  <a:pt x="2397487" y="5540337"/>
                </a:lnTo>
                <a:lnTo>
                  <a:pt x="2297454" y="5550765"/>
                </a:lnTo>
                <a:cubicBezTo>
                  <a:pt x="2230952" y="5521480"/>
                  <a:pt x="2174171" y="5556417"/>
                  <a:pt x="2056700" y="5555489"/>
                </a:cubicBezTo>
                <a:cubicBezTo>
                  <a:pt x="2025568" y="5545373"/>
                  <a:pt x="1901680" y="5520750"/>
                  <a:pt x="1878530" y="5535330"/>
                </a:cubicBezTo>
                <a:lnTo>
                  <a:pt x="1859292" y="5535461"/>
                </a:lnTo>
                <a:lnTo>
                  <a:pt x="1835626" y="5533793"/>
                </a:lnTo>
                <a:cubicBezTo>
                  <a:pt x="1823131" y="5534628"/>
                  <a:pt x="1810151" y="5536942"/>
                  <a:pt x="1798939" y="5540285"/>
                </a:cubicBezTo>
                <a:lnTo>
                  <a:pt x="1779046" y="5549949"/>
                </a:lnTo>
                <a:lnTo>
                  <a:pt x="1772421" y="5549018"/>
                </a:lnTo>
                <a:lnTo>
                  <a:pt x="1772052" y="5545689"/>
                </a:lnTo>
                <a:cubicBezTo>
                  <a:pt x="1758274" y="5534165"/>
                  <a:pt x="1670822" y="5556887"/>
                  <a:pt x="1711543" y="5534558"/>
                </a:cubicBezTo>
                <a:cubicBezTo>
                  <a:pt x="1696140" y="5533324"/>
                  <a:pt x="1670188" y="5488258"/>
                  <a:pt x="1631462" y="5491807"/>
                </a:cubicBezTo>
                <a:cubicBezTo>
                  <a:pt x="1579148" y="5498877"/>
                  <a:pt x="1591754" y="5486800"/>
                  <a:pt x="1538763" y="5482781"/>
                </a:cubicBezTo>
                <a:cubicBezTo>
                  <a:pt x="1522078" y="5456666"/>
                  <a:pt x="1527306" y="5478305"/>
                  <a:pt x="1501533" y="5467817"/>
                </a:cubicBezTo>
                <a:cubicBezTo>
                  <a:pt x="1499922" y="5487659"/>
                  <a:pt x="1473126" y="5449434"/>
                  <a:pt x="1461266" y="5469343"/>
                </a:cubicBezTo>
                <a:cubicBezTo>
                  <a:pt x="1456951" y="5466804"/>
                  <a:pt x="1453146" y="5463716"/>
                  <a:pt x="1449415" y="5460467"/>
                </a:cubicBezTo>
                <a:lnTo>
                  <a:pt x="1447454" y="5458776"/>
                </a:lnTo>
                <a:lnTo>
                  <a:pt x="1437814" y="5455515"/>
                </a:lnTo>
                <a:lnTo>
                  <a:pt x="1437334" y="5450209"/>
                </a:lnTo>
                <a:lnTo>
                  <a:pt x="1424429" y="5442157"/>
                </a:lnTo>
                <a:cubicBezTo>
                  <a:pt x="1419251" y="5439819"/>
                  <a:pt x="1413273" y="5438098"/>
                  <a:pt x="1406063" y="5437380"/>
                </a:cubicBezTo>
                <a:cubicBezTo>
                  <a:pt x="1378526" y="5442640"/>
                  <a:pt x="1350821" y="5412037"/>
                  <a:pt x="1316379" y="5419601"/>
                </a:cubicBezTo>
                <a:cubicBezTo>
                  <a:pt x="1304160" y="5420695"/>
                  <a:pt x="1269061" y="5413755"/>
                  <a:pt x="1264090" y="5406153"/>
                </a:cubicBezTo>
                <a:cubicBezTo>
                  <a:pt x="1257115" y="5403410"/>
                  <a:pt x="1247955" y="5404075"/>
                  <a:pt x="1246374" y="5396631"/>
                </a:cubicBezTo>
                <a:cubicBezTo>
                  <a:pt x="1242951" y="5387390"/>
                  <a:pt x="1213970" y="5395299"/>
                  <a:pt x="1220190" y="5386301"/>
                </a:cubicBezTo>
                <a:cubicBezTo>
                  <a:pt x="1199695" y="5391599"/>
                  <a:pt x="1189803" y="5371737"/>
                  <a:pt x="1175643" y="5364651"/>
                </a:cubicBezTo>
                <a:cubicBezTo>
                  <a:pt x="1167337" y="5367627"/>
                  <a:pt x="1159852" y="5363931"/>
                  <a:pt x="1150342" y="5358447"/>
                </a:cubicBezTo>
                <a:lnTo>
                  <a:pt x="1112024" y="5345786"/>
                </a:lnTo>
                <a:lnTo>
                  <a:pt x="1100870" y="5343651"/>
                </a:lnTo>
                <a:lnTo>
                  <a:pt x="1096383" y="5343015"/>
                </a:lnTo>
                <a:lnTo>
                  <a:pt x="1058039" y="5343504"/>
                </a:lnTo>
                <a:cubicBezTo>
                  <a:pt x="1057478" y="5341976"/>
                  <a:pt x="1056597" y="5340487"/>
                  <a:pt x="1055426" y="5339088"/>
                </a:cubicBezTo>
                <a:lnTo>
                  <a:pt x="1044738" y="5333063"/>
                </a:lnTo>
                <a:lnTo>
                  <a:pt x="1033909" y="5335680"/>
                </a:lnTo>
                <a:cubicBezTo>
                  <a:pt x="1035046" y="5328129"/>
                  <a:pt x="1022289" y="5334344"/>
                  <a:pt x="1012649" y="5334541"/>
                </a:cubicBezTo>
                <a:lnTo>
                  <a:pt x="1007115" y="5332775"/>
                </a:lnTo>
                <a:lnTo>
                  <a:pt x="987447" y="5346462"/>
                </a:lnTo>
                <a:cubicBezTo>
                  <a:pt x="976074" y="5346779"/>
                  <a:pt x="963827" y="5334768"/>
                  <a:pt x="953418" y="5333901"/>
                </a:cubicBezTo>
                <a:lnTo>
                  <a:pt x="916854" y="5329435"/>
                </a:lnTo>
                <a:lnTo>
                  <a:pt x="905651" y="5332114"/>
                </a:lnTo>
                <a:cubicBezTo>
                  <a:pt x="881256" y="5332755"/>
                  <a:pt x="855727" y="5330820"/>
                  <a:pt x="838405" y="5339470"/>
                </a:cubicBezTo>
                <a:cubicBezTo>
                  <a:pt x="831364" y="5340489"/>
                  <a:pt x="823548" y="5331589"/>
                  <a:pt x="817627" y="5330580"/>
                </a:cubicBezTo>
                <a:lnTo>
                  <a:pt x="801817" y="5325937"/>
                </a:lnTo>
                <a:lnTo>
                  <a:pt x="798857" y="5320979"/>
                </a:lnTo>
                <a:lnTo>
                  <a:pt x="788354" y="5320143"/>
                </a:lnTo>
                <a:lnTo>
                  <a:pt x="785726" y="5318989"/>
                </a:lnTo>
                <a:cubicBezTo>
                  <a:pt x="780721" y="5316767"/>
                  <a:pt x="775719" y="5314716"/>
                  <a:pt x="770507" y="5313309"/>
                </a:cubicBezTo>
                <a:cubicBezTo>
                  <a:pt x="768924" y="5335137"/>
                  <a:pt x="725899" y="5304945"/>
                  <a:pt x="733810" y="5324286"/>
                </a:cubicBezTo>
                <a:cubicBezTo>
                  <a:pt x="704886" y="5320356"/>
                  <a:pt x="720003" y="5339795"/>
                  <a:pt x="692117" y="5318786"/>
                </a:cubicBezTo>
                <a:cubicBezTo>
                  <a:pt x="640968" y="5327470"/>
                  <a:pt x="620209" y="5334772"/>
                  <a:pt x="574943" y="5327578"/>
                </a:cubicBezTo>
                <a:cubicBezTo>
                  <a:pt x="533141" y="5325624"/>
                  <a:pt x="480989" y="5305543"/>
                  <a:pt x="441302" y="5307062"/>
                </a:cubicBezTo>
                <a:cubicBezTo>
                  <a:pt x="381194" y="5308098"/>
                  <a:pt x="355572" y="5361507"/>
                  <a:pt x="336819" y="5336690"/>
                </a:cubicBezTo>
                <a:cubicBezTo>
                  <a:pt x="308424" y="5343088"/>
                  <a:pt x="294704" y="5344301"/>
                  <a:pt x="270932" y="5345451"/>
                </a:cubicBezTo>
                <a:lnTo>
                  <a:pt x="194189" y="5343588"/>
                </a:lnTo>
                <a:lnTo>
                  <a:pt x="192552" y="5342845"/>
                </a:lnTo>
                <a:cubicBezTo>
                  <a:pt x="185478" y="5341467"/>
                  <a:pt x="181262" y="5342160"/>
                  <a:pt x="178320" y="5343766"/>
                </a:cubicBezTo>
                <a:lnTo>
                  <a:pt x="175596" y="5346411"/>
                </a:lnTo>
                <a:lnTo>
                  <a:pt x="147287" y="5352625"/>
                </a:lnTo>
                <a:lnTo>
                  <a:pt x="114847" y="5355844"/>
                </a:lnTo>
                <a:lnTo>
                  <a:pt x="114306" y="5354983"/>
                </a:lnTo>
                <a:cubicBezTo>
                  <a:pt x="110042" y="5353823"/>
                  <a:pt x="100016" y="5353058"/>
                  <a:pt x="89264" y="5348886"/>
                </a:cubicBezTo>
                <a:cubicBezTo>
                  <a:pt x="93123" y="5327937"/>
                  <a:pt x="57863" y="5341064"/>
                  <a:pt x="49794" y="5329950"/>
                </a:cubicBezTo>
                <a:cubicBezTo>
                  <a:pt x="40251" y="5331715"/>
                  <a:pt x="30226" y="5333199"/>
                  <a:pt x="19924" y="5334282"/>
                </a:cubicBezTo>
                <a:lnTo>
                  <a:pt x="13819" y="5334653"/>
                </a:lnTo>
                <a:lnTo>
                  <a:pt x="13657" y="5334455"/>
                </a:lnTo>
                <a:cubicBezTo>
                  <a:pt x="12246" y="5334096"/>
                  <a:pt x="10207" y="5334053"/>
                  <a:pt x="7139" y="5334438"/>
                </a:cubicBezTo>
                <a:lnTo>
                  <a:pt x="2684" y="5335333"/>
                </a:lnTo>
                <a:lnTo>
                  <a:pt x="0" y="5335496"/>
                </a:lnTo>
                <a:lnTo>
                  <a:pt x="0" y="10592"/>
                </a:lnTo>
                <a:lnTo>
                  <a:pt x="11243827" y="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4" name="Google Shape;824;p67"/>
          <p:cNvSpPr txBox="1"/>
          <p:nvPr>
            <p:ph type="title"/>
          </p:nvPr>
        </p:nvSpPr>
        <p:spPr>
          <a:xfrm>
            <a:off x="1629751" y="919595"/>
            <a:ext cx="8924392" cy="67591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b="1" lang="en-US"/>
              <a:t>Advantages of Using Web Standards</a:t>
            </a:r>
            <a:endParaRPr b="1"/>
          </a:p>
        </p:txBody>
      </p:sp>
      <p:sp>
        <p:nvSpPr>
          <p:cNvPr id="825" name="Google Shape;825;p67"/>
          <p:cNvSpPr/>
          <p:nvPr/>
        </p:nvSpPr>
        <p:spPr>
          <a:xfrm rot="120000">
            <a:off x="5418161" y="351736"/>
            <a:ext cx="1352113" cy="407805"/>
          </a:xfrm>
          <a:custGeom>
            <a:rect b="b" l="l" r="r" t="t"/>
            <a:pathLst>
              <a:path extrusionOk="0" h="594531" w="2201784">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3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26" name="Google Shape;826;p67"/>
          <p:cNvSpPr txBox="1"/>
          <p:nvPr>
            <p:ph idx="1" type="body"/>
          </p:nvPr>
        </p:nvSpPr>
        <p:spPr>
          <a:xfrm>
            <a:off x="884748" y="1777022"/>
            <a:ext cx="10602307" cy="416652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Web Pages will display in wide variety of browsers and computers, </a:t>
            </a:r>
            <a:r>
              <a:rPr b="1" lang="en-US" sz="2400"/>
              <a:t>i.e. responsive pages by increasing web traffic.</a:t>
            </a:r>
            <a:endParaRPr b="1" sz="2400"/>
          </a:p>
          <a:p>
            <a:pPr indent="-228600" lvl="0" marL="228600" rtl="0" algn="l">
              <a:lnSpc>
                <a:spcPct val="90000"/>
              </a:lnSpc>
              <a:spcBef>
                <a:spcPts val="1000"/>
              </a:spcBef>
              <a:spcAft>
                <a:spcPts val="0"/>
              </a:spcAft>
              <a:buClr>
                <a:schemeClr val="dk1"/>
              </a:buClr>
              <a:buSzPts val="2400"/>
              <a:buChar char="•"/>
            </a:pPr>
            <a:r>
              <a:rPr lang="en-US" sz="2400"/>
              <a:t>W3C Standards promote the use of Cascading Style Sheets (CSS) or design code which is attached to web page rather than embedded in the page.</a:t>
            </a:r>
            <a:endParaRPr sz="2400"/>
          </a:p>
          <a:p>
            <a:pPr indent="-228600" lvl="1" marL="685800" rtl="0" algn="l">
              <a:lnSpc>
                <a:spcPct val="90000"/>
              </a:lnSpc>
              <a:spcBef>
                <a:spcPts val="500"/>
              </a:spcBef>
              <a:spcAft>
                <a:spcPts val="0"/>
              </a:spcAft>
              <a:buClr>
                <a:schemeClr val="dk1"/>
              </a:buClr>
              <a:buSzPts val="2400"/>
              <a:buChar char="•"/>
            </a:pPr>
            <a:r>
              <a:rPr lang="en-US"/>
              <a:t>The use of CSS significantly reduces the page file size which means not only a faster page loading but lower hosting cost.</a:t>
            </a:r>
            <a:endParaRPr/>
          </a:p>
          <a:p>
            <a:pPr indent="-228600" lvl="1" marL="685800" rtl="0" algn="l">
              <a:lnSpc>
                <a:spcPct val="90000"/>
              </a:lnSpc>
              <a:spcBef>
                <a:spcPts val="500"/>
              </a:spcBef>
              <a:spcAft>
                <a:spcPts val="0"/>
              </a:spcAft>
              <a:buClr>
                <a:schemeClr val="dk1"/>
              </a:buClr>
              <a:buSzPts val="2400"/>
              <a:buChar char="•"/>
            </a:pPr>
            <a:r>
              <a:rPr lang="en-US"/>
              <a:t>Due to use of CSS, instead of editing every individual page, single page can be modified, so lower maintenance cost.</a:t>
            </a:r>
            <a:endParaRPr/>
          </a:p>
          <a:p>
            <a:pPr indent="-228600" lvl="0" marL="228600" rtl="0" algn="l">
              <a:lnSpc>
                <a:spcPct val="90000"/>
              </a:lnSpc>
              <a:spcBef>
                <a:spcPts val="1000"/>
              </a:spcBef>
              <a:spcAft>
                <a:spcPts val="0"/>
              </a:spcAft>
              <a:buClr>
                <a:schemeClr val="dk1"/>
              </a:buClr>
              <a:buSzPts val="2400"/>
              <a:buChar char="•"/>
            </a:pPr>
            <a:r>
              <a:rPr lang="en-US" sz="2400"/>
              <a:t>Search Engines are able to access and index pages designed using </a:t>
            </a:r>
            <a:r>
              <a:rPr b="1" i="1" lang="en-US" sz="2400"/>
              <a:t>web standards with greater efficiency.</a:t>
            </a:r>
            <a:endParaRPr b="1" i="1" sz="2400"/>
          </a:p>
          <a:p>
            <a:pPr indent="-76200" lvl="0" marL="22860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0" name="Shape 830"/>
        <p:cNvGrpSpPr/>
        <p:nvPr/>
      </p:nvGrpSpPr>
      <p:grpSpPr>
        <a:xfrm>
          <a:off x="0" y="0"/>
          <a:ext cx="0" cy="0"/>
          <a:chOff x="0" y="0"/>
          <a:chExt cx="0" cy="0"/>
        </a:xfrm>
      </p:grpSpPr>
      <p:sp>
        <p:nvSpPr>
          <p:cNvPr id="831" name="Google Shape;831;p68"/>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Balance stone with spa on river coast" id="832" name="Google Shape;832;p68"/>
          <p:cNvPicPr preferRelativeResize="0"/>
          <p:nvPr/>
        </p:nvPicPr>
        <p:blipFill rotWithShape="1">
          <a:blip r:embed="rId3">
            <a:alphaModFix/>
          </a:blip>
          <a:srcRect b="-6" l="0" r="9084" t="23278"/>
          <a:stretch/>
        </p:blipFill>
        <p:spPr>
          <a:xfrm>
            <a:off x="20" y="10"/>
            <a:ext cx="12191981" cy="6857990"/>
          </a:xfrm>
          <a:prstGeom prst="rect">
            <a:avLst/>
          </a:prstGeom>
          <a:noFill/>
          <a:ln>
            <a:noFill/>
          </a:ln>
        </p:spPr>
      </p:pic>
      <p:sp>
        <p:nvSpPr>
          <p:cNvPr id="833" name="Google Shape;833;p68"/>
          <p:cNvSpPr/>
          <p:nvPr/>
        </p:nvSpPr>
        <p:spPr>
          <a:xfrm rot="-5400000">
            <a:off x="3799868" y="-1534136"/>
            <a:ext cx="4592270" cy="12192001"/>
          </a:xfrm>
          <a:prstGeom prst="rect">
            <a:avLst/>
          </a:prstGeom>
          <a:gradFill>
            <a:gsLst>
              <a:gs pos="0">
                <a:srgbClr val="000000">
                  <a:alpha val="0"/>
                </a:srgbClr>
              </a:gs>
              <a:gs pos="21000">
                <a:srgbClr val="000000">
                  <a:alpha val="29803"/>
                </a:srgbClr>
              </a:gs>
              <a:gs pos="35000">
                <a:srgbClr val="000000">
                  <a:alpha val="45882"/>
                </a:srgbClr>
              </a:gs>
              <a:gs pos="100000">
                <a:srgbClr val="000000">
                  <a:alpha val="8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34" name="Google Shape;834;p68"/>
          <p:cNvSpPr txBox="1"/>
          <p:nvPr>
            <p:ph type="title"/>
          </p:nvPr>
        </p:nvSpPr>
        <p:spPr>
          <a:xfrm>
            <a:off x="404553" y="3091928"/>
            <a:ext cx="9078562"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600"/>
              <a:buFont typeface="Calibri"/>
              <a:buNone/>
            </a:pPr>
            <a:r>
              <a:rPr lang="en-US" sz="6600"/>
              <a:t>Domain Name and Hierarchy</a:t>
            </a:r>
            <a:endParaRPr/>
          </a:p>
        </p:txBody>
      </p:sp>
      <p:sp>
        <p:nvSpPr>
          <p:cNvPr id="835" name="Google Shape;835;p68"/>
          <p:cNvSpPr/>
          <p:nvPr/>
        </p:nvSpPr>
        <p:spPr>
          <a:xfrm>
            <a:off x="0" y="5575039"/>
            <a:ext cx="9785897" cy="685800"/>
          </a:xfrm>
          <a:prstGeom prst="roundRect">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9" name="Shape 839"/>
        <p:cNvGrpSpPr/>
        <p:nvPr/>
      </p:nvGrpSpPr>
      <p:grpSpPr>
        <a:xfrm>
          <a:off x="0" y="0"/>
          <a:ext cx="0" cy="0"/>
          <a:chOff x="0" y="0"/>
          <a:chExt cx="0" cy="0"/>
        </a:xfrm>
      </p:grpSpPr>
      <p:sp>
        <p:nvSpPr>
          <p:cNvPr id="840" name="Google Shape;840;p6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1" name="Google Shape;841;p69"/>
          <p:cNvSpPr/>
          <p:nvPr/>
        </p:nvSpPr>
        <p:spPr>
          <a:xfrm>
            <a:off x="0" y="1"/>
            <a:ext cx="4512467" cy="6858000"/>
          </a:xfrm>
          <a:custGeom>
            <a:rect b="b" l="l" r="r" t="t"/>
            <a:pathLst>
              <a:path extrusionOk="0" h="6858000" w="4512467">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42" name="Google Shape;842;p69"/>
          <p:cNvSpPr txBox="1"/>
          <p:nvPr>
            <p:ph type="title"/>
          </p:nvPr>
        </p:nvSpPr>
        <p:spPr>
          <a:xfrm>
            <a:off x="838200" y="643467"/>
            <a:ext cx="2951205" cy="557106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Domain Name </a:t>
            </a:r>
            <a:endParaRPr>
              <a:solidFill>
                <a:srgbClr val="FFFFFF"/>
              </a:solidFill>
            </a:endParaRPr>
          </a:p>
        </p:txBody>
      </p:sp>
      <p:grpSp>
        <p:nvGrpSpPr>
          <p:cNvPr id="843" name="Google Shape;843;p69"/>
          <p:cNvGrpSpPr/>
          <p:nvPr/>
        </p:nvGrpSpPr>
        <p:grpSpPr>
          <a:xfrm>
            <a:off x="4778344" y="428818"/>
            <a:ext cx="7150305" cy="6002960"/>
            <a:chOff x="0" y="0"/>
            <a:chExt cx="7150305" cy="6002960"/>
          </a:xfrm>
        </p:grpSpPr>
        <p:cxnSp>
          <p:nvCxnSpPr>
            <p:cNvPr id="844" name="Google Shape;844;p69"/>
            <p:cNvCxnSpPr/>
            <p:nvPr/>
          </p:nvCxnSpPr>
          <p:spPr>
            <a:xfrm>
              <a:off x="0" y="0"/>
              <a:ext cx="7150305"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845" name="Google Shape;845;p69"/>
            <p:cNvSpPr/>
            <p:nvPr/>
          </p:nvSpPr>
          <p:spPr>
            <a:xfrm>
              <a:off x="0" y="0"/>
              <a:ext cx="7150305" cy="15007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9"/>
            <p:cNvSpPr txBox="1"/>
            <p:nvPr/>
          </p:nvSpPr>
          <p:spPr>
            <a:xfrm>
              <a:off x="0" y="0"/>
              <a:ext cx="7150305" cy="1500740"/>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A domain name is a unique name for a website. E.g. </a:t>
              </a:r>
              <a:r>
                <a:rPr b="0" i="0" lang="en-US" sz="2300" u="sng" cap="none" strike="noStrike">
                  <a:solidFill>
                    <a:schemeClr val="dk1"/>
                  </a:solidFill>
                  <a:latin typeface="Calibri"/>
                  <a:ea typeface="Calibri"/>
                  <a:cs typeface="Calibri"/>
                  <a:sym typeface="Calibri"/>
                  <a:hlinkClick r:id="rId3">
                    <a:extLst>
                      <a:ext uri="{A12FA001-AC4F-418D-AE19-62706E023703}">
                        <ahyp:hlinkClr val="tx"/>
                      </a:ext>
                    </a:extLst>
                  </a:hlinkClick>
                </a:rPr>
                <a:t>www.google.com</a:t>
              </a:r>
              <a:endParaRPr b="0" i="0" sz="2300" u="none" cap="none" strike="noStrike">
                <a:solidFill>
                  <a:schemeClr val="dk1"/>
                </a:solidFill>
                <a:latin typeface="Calibri"/>
                <a:ea typeface="Calibri"/>
                <a:cs typeface="Calibri"/>
                <a:sym typeface="Calibri"/>
              </a:endParaRPr>
            </a:p>
          </p:txBody>
        </p:sp>
        <p:cxnSp>
          <p:nvCxnSpPr>
            <p:cNvPr id="847" name="Google Shape;847;p69"/>
            <p:cNvCxnSpPr/>
            <p:nvPr/>
          </p:nvCxnSpPr>
          <p:spPr>
            <a:xfrm>
              <a:off x="0" y="1500740"/>
              <a:ext cx="7150305" cy="0"/>
            </a:xfrm>
            <a:prstGeom prst="straightConnector1">
              <a:avLst/>
            </a:prstGeom>
            <a:solidFill>
              <a:srgbClr val="D07A5B"/>
            </a:solidFill>
            <a:ln cap="flat" cmpd="sng" w="12700">
              <a:solidFill>
                <a:srgbClr val="D07A5B"/>
              </a:solidFill>
              <a:prstDash val="solid"/>
              <a:miter lim="800000"/>
              <a:headEnd len="sm" w="sm" type="none"/>
              <a:tailEnd len="sm" w="sm" type="none"/>
            </a:ln>
          </p:spPr>
        </p:cxnSp>
        <p:sp>
          <p:nvSpPr>
            <p:cNvPr id="848" name="Google Shape;848;p69"/>
            <p:cNvSpPr/>
            <p:nvPr/>
          </p:nvSpPr>
          <p:spPr>
            <a:xfrm>
              <a:off x="0" y="1500740"/>
              <a:ext cx="7150305" cy="15007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9"/>
            <p:cNvSpPr txBox="1"/>
            <p:nvPr/>
          </p:nvSpPr>
          <p:spPr>
            <a:xfrm>
              <a:off x="0" y="1500740"/>
              <a:ext cx="7150305" cy="1500740"/>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It is a part of URL that is used to access website.</a:t>
              </a:r>
              <a:endParaRPr/>
            </a:p>
          </p:txBody>
        </p:sp>
        <p:cxnSp>
          <p:nvCxnSpPr>
            <p:cNvPr id="850" name="Google Shape;850;p69"/>
            <p:cNvCxnSpPr/>
            <p:nvPr/>
          </p:nvCxnSpPr>
          <p:spPr>
            <a:xfrm>
              <a:off x="0" y="3001480"/>
              <a:ext cx="7150305" cy="0"/>
            </a:xfrm>
            <a:prstGeom prst="straightConnector1">
              <a:avLst/>
            </a:prstGeom>
            <a:solidFill>
              <a:srgbClr val="B88881"/>
            </a:solidFill>
            <a:ln cap="flat" cmpd="sng" w="12700">
              <a:solidFill>
                <a:srgbClr val="B88881"/>
              </a:solidFill>
              <a:prstDash val="solid"/>
              <a:miter lim="800000"/>
              <a:headEnd len="sm" w="sm" type="none"/>
              <a:tailEnd len="sm" w="sm" type="none"/>
            </a:ln>
          </p:spPr>
        </p:cxnSp>
        <p:sp>
          <p:nvSpPr>
            <p:cNvPr id="851" name="Google Shape;851;p69"/>
            <p:cNvSpPr/>
            <p:nvPr/>
          </p:nvSpPr>
          <p:spPr>
            <a:xfrm>
              <a:off x="0" y="3001480"/>
              <a:ext cx="7150305" cy="15007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9"/>
            <p:cNvSpPr txBox="1"/>
            <p:nvPr/>
          </p:nvSpPr>
          <p:spPr>
            <a:xfrm>
              <a:off x="0" y="3001480"/>
              <a:ext cx="7150305" cy="1500740"/>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Domain names must be registered on a server known as Domain Name Server.</a:t>
              </a:r>
              <a:endParaRPr/>
            </a:p>
          </p:txBody>
        </p:sp>
        <p:cxnSp>
          <p:nvCxnSpPr>
            <p:cNvPr id="853" name="Google Shape;853;p69"/>
            <p:cNvCxnSpPr/>
            <p:nvPr/>
          </p:nvCxnSpPr>
          <p:spPr>
            <a:xfrm>
              <a:off x="0" y="4502220"/>
              <a:ext cx="7150305" cy="0"/>
            </a:xfrm>
            <a:prstGeom prst="straightConnector1">
              <a:avLst/>
            </a:prstGeom>
            <a:solidFill>
              <a:srgbClr val="A4A4A4"/>
            </a:solidFill>
            <a:ln cap="flat" cmpd="sng" w="12700">
              <a:solidFill>
                <a:srgbClr val="A4A4A4"/>
              </a:solidFill>
              <a:prstDash val="solid"/>
              <a:miter lim="800000"/>
              <a:headEnd len="sm" w="sm" type="none"/>
              <a:tailEnd len="sm" w="sm" type="none"/>
            </a:ln>
          </p:spPr>
        </p:cxnSp>
        <p:sp>
          <p:nvSpPr>
            <p:cNvPr id="854" name="Google Shape;854;p69"/>
            <p:cNvSpPr/>
            <p:nvPr/>
          </p:nvSpPr>
          <p:spPr>
            <a:xfrm>
              <a:off x="0" y="4502220"/>
              <a:ext cx="7150305" cy="15007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9"/>
            <p:cNvSpPr txBox="1"/>
            <p:nvPr/>
          </p:nvSpPr>
          <p:spPr>
            <a:xfrm>
              <a:off x="0" y="4502220"/>
              <a:ext cx="7150305" cy="1500740"/>
            </a:xfrm>
            <a:prstGeom prst="rect">
              <a:avLst/>
            </a:prstGeom>
            <a:noFill/>
            <a:ln>
              <a:noFill/>
            </a:ln>
          </p:spPr>
          <p:txBody>
            <a:bodyPr anchorCtr="0" anchor="t" bIns="87625" lIns="87625" spcFirstLastPara="1" rIns="87625" wrap="square" tIns="87625">
              <a:noAutofit/>
            </a:bodyPr>
            <a:lstStyle/>
            <a:p>
              <a:pPr indent="0" lvl="0" marL="0" marR="0" rtl="0" algn="l">
                <a:lnSpc>
                  <a:spcPct val="90000"/>
                </a:lnSpc>
                <a:spcBef>
                  <a:spcPts val="0"/>
                </a:spcBef>
                <a:spcAft>
                  <a:spcPts val="0"/>
                </a:spcAft>
                <a:buClr>
                  <a:schemeClr val="dk1"/>
                </a:buClr>
                <a:buSzPts val="2300"/>
                <a:buFont typeface="Calibri"/>
                <a:buNone/>
              </a:pPr>
              <a:r>
                <a:rPr b="0" i="0" lang="en-US" sz="2300" u="none" cap="none" strike="noStrike">
                  <a:solidFill>
                    <a:schemeClr val="dk1"/>
                  </a:solidFill>
                  <a:latin typeface="Calibri"/>
                  <a:ea typeface="Calibri"/>
                  <a:cs typeface="Calibri"/>
                  <a:sym typeface="Calibri"/>
                </a:rPr>
                <a:t>When domain names are registered they are added to a large domain name register, and information about registered domain, including its corresponding IP address is stored in DNS Server.</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7"/>
          <p:cNvSpPr txBox="1"/>
          <p:nvPr>
            <p:ph type="title"/>
          </p:nvPr>
        </p:nvSpPr>
        <p:spPr>
          <a:xfrm>
            <a:off x="376707" y="224"/>
            <a:ext cx="10977093" cy="10035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OSI Layer</a:t>
            </a:r>
            <a:endParaRPr/>
          </a:p>
        </p:txBody>
      </p:sp>
      <p:sp>
        <p:nvSpPr>
          <p:cNvPr id="282" name="Google Shape;282;p7"/>
          <p:cNvSpPr txBox="1"/>
          <p:nvPr>
            <p:ph idx="1" type="body"/>
          </p:nvPr>
        </p:nvSpPr>
        <p:spPr>
          <a:xfrm>
            <a:off x="548426" y="1085091"/>
            <a:ext cx="11492247" cy="556409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Physical Layer: </a:t>
            </a:r>
            <a:endParaRPr i="1"/>
          </a:p>
          <a:p>
            <a:pPr indent="-228600" lvl="1" marL="685800" rtl="0" algn="l">
              <a:lnSpc>
                <a:spcPct val="90000"/>
              </a:lnSpc>
              <a:spcBef>
                <a:spcPts val="500"/>
              </a:spcBef>
              <a:spcAft>
                <a:spcPts val="0"/>
              </a:spcAft>
              <a:buClr>
                <a:schemeClr val="dk1"/>
              </a:buClr>
              <a:buSzPts val="2400"/>
              <a:buChar char="•"/>
            </a:pPr>
            <a:r>
              <a:rPr lang="en-US"/>
              <a:t>The physical layer is responsible for the transmission of raw bit streams over a physical medium, such as a copper or fiber-optic cable.</a:t>
            </a:r>
            <a:endParaRPr/>
          </a:p>
          <a:p>
            <a:pPr indent="-228600" lvl="1" marL="685800" rtl="0" algn="l">
              <a:lnSpc>
                <a:spcPct val="90000"/>
              </a:lnSpc>
              <a:spcBef>
                <a:spcPts val="500"/>
              </a:spcBef>
              <a:spcAft>
                <a:spcPts val="0"/>
              </a:spcAft>
              <a:buClr>
                <a:schemeClr val="dk1"/>
              </a:buClr>
              <a:buSzPts val="2400"/>
              <a:buChar char="•"/>
            </a:pPr>
            <a:r>
              <a:rPr lang="en-US"/>
              <a:t>E.g. Ethernet, Wi-Fi, fiber optic cables, copper cables</a:t>
            </a:r>
            <a:endParaRPr/>
          </a:p>
          <a:p>
            <a:pPr indent="-228600" lvl="0" marL="228600" rtl="0" algn="l">
              <a:lnSpc>
                <a:spcPct val="90000"/>
              </a:lnSpc>
              <a:spcBef>
                <a:spcPts val="1000"/>
              </a:spcBef>
              <a:spcAft>
                <a:spcPts val="0"/>
              </a:spcAft>
              <a:buClr>
                <a:schemeClr val="dk1"/>
              </a:buClr>
              <a:buSzPts val="2800"/>
              <a:buChar char="•"/>
            </a:pPr>
            <a:r>
              <a:rPr b="1" i="1" lang="en-US"/>
              <a:t>Data Link Layer: </a:t>
            </a:r>
            <a:endParaRPr/>
          </a:p>
          <a:p>
            <a:pPr indent="-228600" lvl="1" marL="685800" rtl="0" algn="l">
              <a:lnSpc>
                <a:spcPct val="90000"/>
              </a:lnSpc>
              <a:spcBef>
                <a:spcPts val="500"/>
              </a:spcBef>
              <a:spcAft>
                <a:spcPts val="0"/>
              </a:spcAft>
              <a:buClr>
                <a:schemeClr val="dk1"/>
              </a:buClr>
              <a:buSzPts val="2400"/>
              <a:buChar char="•"/>
            </a:pPr>
            <a:r>
              <a:rPr lang="en-US"/>
              <a:t>The data link layer provides reliable transmission of data frames between devices on the same network segment, using protocols such as Ethernet or Wi-Fi.</a:t>
            </a:r>
            <a:endParaRPr/>
          </a:p>
          <a:p>
            <a:pPr indent="-228600" lvl="1" marL="685800" rtl="0" algn="l">
              <a:lnSpc>
                <a:spcPct val="90000"/>
              </a:lnSpc>
              <a:spcBef>
                <a:spcPts val="500"/>
              </a:spcBef>
              <a:spcAft>
                <a:spcPts val="0"/>
              </a:spcAft>
              <a:buClr>
                <a:schemeClr val="dk1"/>
              </a:buClr>
              <a:buSzPts val="2400"/>
              <a:buChar char="•"/>
            </a:pPr>
            <a:r>
              <a:rPr lang="en-US"/>
              <a:t>E.g. Ethernet, Wi-Fi, MAC (Media Access Control) addresses, switches, bridges</a:t>
            </a:r>
            <a:endParaRPr/>
          </a:p>
          <a:p>
            <a:pPr indent="-228600" lvl="0" marL="228600" rtl="0" algn="l">
              <a:lnSpc>
                <a:spcPct val="90000"/>
              </a:lnSpc>
              <a:spcBef>
                <a:spcPts val="1000"/>
              </a:spcBef>
              <a:spcAft>
                <a:spcPts val="0"/>
              </a:spcAft>
              <a:buClr>
                <a:schemeClr val="dk1"/>
              </a:buClr>
              <a:buSzPts val="2800"/>
              <a:buChar char="•"/>
            </a:pPr>
            <a:r>
              <a:rPr b="1" i="1" lang="en-US"/>
              <a:t>Network Layer: </a:t>
            </a:r>
            <a:endParaRPr/>
          </a:p>
          <a:p>
            <a:pPr indent="-228600" lvl="1" marL="685800" rtl="0" algn="l">
              <a:lnSpc>
                <a:spcPct val="90000"/>
              </a:lnSpc>
              <a:spcBef>
                <a:spcPts val="500"/>
              </a:spcBef>
              <a:spcAft>
                <a:spcPts val="0"/>
              </a:spcAft>
              <a:buClr>
                <a:schemeClr val="dk1"/>
              </a:buClr>
              <a:buSzPts val="2400"/>
              <a:buChar char="•"/>
            </a:pPr>
            <a:r>
              <a:rPr lang="en-US"/>
              <a:t>The network layer provides logical addressing and routing functions for data packets as they are transmitted between networks, using protocols such as IP (Internet Protocol).</a:t>
            </a:r>
            <a:endParaRPr/>
          </a:p>
          <a:p>
            <a:pPr indent="-228600" lvl="1" marL="685800" rtl="0" algn="l">
              <a:lnSpc>
                <a:spcPct val="90000"/>
              </a:lnSpc>
              <a:spcBef>
                <a:spcPts val="500"/>
              </a:spcBef>
              <a:spcAft>
                <a:spcPts val="0"/>
              </a:spcAft>
              <a:buClr>
                <a:schemeClr val="dk1"/>
              </a:buClr>
              <a:buSzPts val="2400"/>
              <a:buChar char="•"/>
            </a:pPr>
            <a:r>
              <a:rPr lang="en-US"/>
              <a:t>E.g.IP (Internet Protocol), ICMP (Internet Control Message Protocol), routing protocols (e.g. OSPF, BGP)</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9" name="Shape 859"/>
        <p:cNvGrpSpPr/>
        <p:nvPr/>
      </p:nvGrpSpPr>
      <p:grpSpPr>
        <a:xfrm>
          <a:off x="0" y="0"/>
          <a:ext cx="0" cy="0"/>
          <a:chOff x="0" y="0"/>
          <a:chExt cx="0" cy="0"/>
        </a:xfrm>
      </p:grpSpPr>
      <p:sp>
        <p:nvSpPr>
          <p:cNvPr id="860" name="Google Shape;860;p70"/>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1" name="Google Shape;861;p70"/>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2" name="Google Shape;862;p70"/>
          <p:cNvSpPr txBox="1"/>
          <p:nvPr>
            <p:ph type="title"/>
          </p:nvPr>
        </p:nvSpPr>
        <p:spPr>
          <a:xfrm>
            <a:off x="686834" y="1153572"/>
            <a:ext cx="3200400" cy="4461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Domain Name System (DNS)</a:t>
            </a:r>
            <a:endParaRPr>
              <a:solidFill>
                <a:srgbClr val="FFFFFF"/>
              </a:solidFill>
            </a:endParaRPr>
          </a:p>
        </p:txBody>
      </p:sp>
      <p:sp>
        <p:nvSpPr>
          <p:cNvPr id="863" name="Google Shape;863;p70"/>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64" name="Google Shape;864;p70"/>
          <p:cNvSpPr txBox="1"/>
          <p:nvPr>
            <p:ph idx="1" type="body"/>
          </p:nvPr>
        </p:nvSpPr>
        <p:spPr>
          <a:xfrm>
            <a:off x="4404379" y="215711"/>
            <a:ext cx="6949420" cy="5961252"/>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DNS is an internet based system that consists of </a:t>
            </a:r>
            <a:r>
              <a:rPr b="1" i="1" lang="en-US" sz="2400"/>
              <a:t>Name Server (or Domain Name Server) </a:t>
            </a:r>
            <a:r>
              <a:rPr lang="en-US" sz="2400"/>
              <a:t>which is responsible for informing all other devices e.g. computers on the internet about the domain names and corresponding IP address of website.</a:t>
            </a:r>
            <a:endParaRPr/>
          </a:p>
          <a:p>
            <a:pPr indent="-228600" lvl="0" marL="228600" rtl="0" algn="l">
              <a:lnSpc>
                <a:spcPct val="90000"/>
              </a:lnSpc>
              <a:spcBef>
                <a:spcPts val="1000"/>
              </a:spcBef>
              <a:spcAft>
                <a:spcPts val="0"/>
              </a:spcAft>
              <a:buClr>
                <a:schemeClr val="dk1"/>
              </a:buClr>
              <a:buSzPts val="2400"/>
              <a:buChar char="•"/>
            </a:pPr>
            <a:r>
              <a:rPr b="1" i="1" lang="en-US" sz="2400"/>
              <a:t>DNS translates domain names to corresponding IP addresses.</a:t>
            </a:r>
            <a:endParaRPr/>
          </a:p>
          <a:p>
            <a:pPr indent="-228600" lvl="0" marL="228600" rtl="0" algn="l">
              <a:lnSpc>
                <a:spcPct val="90000"/>
              </a:lnSpc>
              <a:spcBef>
                <a:spcPts val="1000"/>
              </a:spcBef>
              <a:spcAft>
                <a:spcPts val="0"/>
              </a:spcAft>
              <a:buClr>
                <a:schemeClr val="dk1"/>
              </a:buClr>
              <a:buSzPts val="2400"/>
              <a:buChar char="•"/>
            </a:pPr>
            <a:r>
              <a:rPr lang="en-US" sz="2400"/>
              <a:t>IP address is a numerical data incorporated with 4/6 parts separated by a dot (.).</a:t>
            </a:r>
            <a:endParaRPr sz="2400"/>
          </a:p>
          <a:p>
            <a:pPr indent="-228600" lvl="0" marL="228600" rtl="0" algn="l">
              <a:lnSpc>
                <a:spcPct val="90000"/>
              </a:lnSpc>
              <a:spcBef>
                <a:spcPts val="1000"/>
              </a:spcBef>
              <a:spcAft>
                <a:spcPts val="0"/>
              </a:spcAft>
              <a:buClr>
                <a:schemeClr val="dk1"/>
              </a:buClr>
              <a:buSzPts val="2400"/>
              <a:buChar char="•"/>
            </a:pPr>
            <a:r>
              <a:rPr lang="en-US" sz="2400"/>
              <a:t>The numerical value is not easy to remember, so domain names were created which are easily memorable.</a:t>
            </a:r>
            <a:endParaRPr sz="2400"/>
          </a:p>
          <a:p>
            <a:pPr indent="-228600" lvl="0" marL="228600" rtl="0" algn="l">
              <a:lnSpc>
                <a:spcPct val="90000"/>
              </a:lnSpc>
              <a:spcBef>
                <a:spcPts val="1000"/>
              </a:spcBef>
              <a:spcAft>
                <a:spcPts val="0"/>
              </a:spcAft>
              <a:buClr>
                <a:schemeClr val="dk1"/>
              </a:buClr>
              <a:buSzPts val="2400"/>
              <a:buChar char="•"/>
            </a:pPr>
            <a:r>
              <a:rPr lang="en-US" sz="2400"/>
              <a:t>Thus, the DNS is a</a:t>
            </a:r>
            <a:r>
              <a:rPr b="1" i="1" lang="en-US" sz="2400"/>
              <a:t> worldwide network</a:t>
            </a:r>
            <a:r>
              <a:rPr lang="en-US" sz="2400"/>
              <a:t> that collectively forms a database of domain names and corresponding IP addresses.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8" name="Shape 868"/>
        <p:cNvGrpSpPr/>
        <p:nvPr/>
      </p:nvGrpSpPr>
      <p:grpSpPr>
        <a:xfrm>
          <a:off x="0" y="0"/>
          <a:ext cx="0" cy="0"/>
          <a:chOff x="0" y="0"/>
          <a:chExt cx="0" cy="0"/>
        </a:xfrm>
      </p:grpSpPr>
      <p:pic>
        <p:nvPicPr>
          <p:cNvPr descr="Diagram&#10;&#10;Description automatically generated" id="869" name="Google Shape;869;p71"/>
          <p:cNvPicPr preferRelativeResize="0"/>
          <p:nvPr>
            <p:ph idx="1" type="body"/>
          </p:nvPr>
        </p:nvPicPr>
        <p:blipFill rotWithShape="1">
          <a:blip r:embed="rId3">
            <a:alphaModFix/>
          </a:blip>
          <a:srcRect b="0" l="0" r="0" t="0"/>
          <a:stretch/>
        </p:blipFill>
        <p:spPr>
          <a:xfrm>
            <a:off x="2581131" y="643466"/>
            <a:ext cx="7029738" cy="557106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3" name="Shape 873"/>
        <p:cNvGrpSpPr/>
        <p:nvPr/>
      </p:nvGrpSpPr>
      <p:grpSpPr>
        <a:xfrm>
          <a:off x="0" y="0"/>
          <a:ext cx="0" cy="0"/>
          <a:chOff x="0" y="0"/>
          <a:chExt cx="0" cy="0"/>
        </a:xfrm>
      </p:grpSpPr>
      <p:sp>
        <p:nvSpPr>
          <p:cNvPr id="874" name="Google Shape;874;p72"/>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5" name="Google Shape;875;p72"/>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6" name="Google Shape;876;p72"/>
          <p:cNvSpPr txBox="1"/>
          <p:nvPr>
            <p:ph type="title"/>
          </p:nvPr>
        </p:nvSpPr>
        <p:spPr>
          <a:xfrm>
            <a:off x="686834" y="1153572"/>
            <a:ext cx="3200400" cy="4461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DNS Server</a:t>
            </a:r>
            <a:endParaRPr>
              <a:solidFill>
                <a:srgbClr val="FFFFFF"/>
              </a:solidFill>
            </a:endParaRPr>
          </a:p>
        </p:txBody>
      </p:sp>
      <p:sp>
        <p:nvSpPr>
          <p:cNvPr id="877" name="Google Shape;877;p72"/>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78" name="Google Shape;878;p72"/>
          <p:cNvSpPr txBox="1"/>
          <p:nvPr>
            <p:ph idx="1" type="body"/>
          </p:nvPr>
        </p:nvSpPr>
        <p:spPr>
          <a:xfrm>
            <a:off x="4211196" y="376697"/>
            <a:ext cx="7732884" cy="6154434"/>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It is a type of web server or software systems included in DNS that is used to interact with </a:t>
            </a:r>
            <a:r>
              <a:rPr b="1" i="1" lang="en-US" sz="2400"/>
              <a:t>Database of domain names and IP addresses</a:t>
            </a:r>
            <a:r>
              <a:rPr lang="en-US" sz="2400"/>
              <a:t>.</a:t>
            </a:r>
            <a:endParaRPr sz="2400"/>
          </a:p>
          <a:p>
            <a:pPr indent="-228600" lvl="0" marL="228600" rtl="0" algn="l">
              <a:lnSpc>
                <a:spcPct val="90000"/>
              </a:lnSpc>
              <a:spcBef>
                <a:spcPts val="1000"/>
              </a:spcBef>
              <a:spcAft>
                <a:spcPts val="0"/>
              </a:spcAft>
              <a:buClr>
                <a:schemeClr val="dk1"/>
              </a:buClr>
              <a:buSzPts val="2400"/>
              <a:buChar char="•"/>
            </a:pPr>
            <a:r>
              <a:rPr lang="en-US" sz="2400"/>
              <a:t>These servers translate the domain names entered into </a:t>
            </a:r>
            <a:r>
              <a:rPr b="1" i="1" lang="en-US" sz="2400"/>
              <a:t>URL area of web browser</a:t>
            </a:r>
            <a:r>
              <a:rPr lang="en-US" sz="2400"/>
              <a:t> to corresponding IP addresses.</a:t>
            </a:r>
            <a:endParaRPr sz="2400"/>
          </a:p>
          <a:p>
            <a:pPr indent="-228600" lvl="0" marL="228600" rtl="0" algn="l">
              <a:lnSpc>
                <a:spcPct val="90000"/>
              </a:lnSpc>
              <a:spcBef>
                <a:spcPts val="1000"/>
              </a:spcBef>
              <a:spcAft>
                <a:spcPts val="0"/>
              </a:spcAft>
              <a:buClr>
                <a:schemeClr val="dk1"/>
              </a:buClr>
              <a:buSzPts val="2400"/>
              <a:buChar char="•"/>
            </a:pPr>
            <a:r>
              <a:rPr lang="en-US" sz="2400"/>
              <a:t>All document requests from browsers are </a:t>
            </a:r>
            <a:r>
              <a:rPr b="1" i="1" lang="en-US" sz="2400"/>
              <a:t>routed to the nearest name server.</a:t>
            </a:r>
            <a:r>
              <a:rPr lang="en-US" sz="2400"/>
              <a:t> If the name server can convert the fully qualified domain name to an IP address, it does so.</a:t>
            </a:r>
            <a:endParaRPr sz="2400"/>
          </a:p>
          <a:p>
            <a:pPr indent="-228600" lvl="0" marL="228600" rtl="0" algn="l">
              <a:lnSpc>
                <a:spcPct val="90000"/>
              </a:lnSpc>
              <a:spcBef>
                <a:spcPts val="1000"/>
              </a:spcBef>
              <a:spcAft>
                <a:spcPts val="0"/>
              </a:spcAft>
              <a:buClr>
                <a:schemeClr val="dk1"/>
              </a:buClr>
              <a:buSzPts val="2400"/>
              <a:buChar char="•"/>
            </a:pPr>
            <a:r>
              <a:rPr lang="en-US" sz="2400"/>
              <a:t>If it cannot, the name server sends the</a:t>
            </a:r>
            <a:r>
              <a:rPr b="1" i="1" lang="en-US" sz="2400"/>
              <a:t> fully qualified domain </a:t>
            </a:r>
            <a:r>
              <a:rPr lang="en-US" sz="2400"/>
              <a:t>name to another name server for conversion.</a:t>
            </a:r>
            <a:endParaRPr sz="2400"/>
          </a:p>
          <a:p>
            <a:pPr indent="-228600" lvl="0" marL="228600" rtl="0" algn="l">
              <a:lnSpc>
                <a:spcPct val="90000"/>
              </a:lnSpc>
              <a:spcBef>
                <a:spcPts val="1000"/>
              </a:spcBef>
              <a:spcAft>
                <a:spcPts val="0"/>
              </a:spcAft>
              <a:buClr>
                <a:schemeClr val="dk1"/>
              </a:buClr>
              <a:buSzPts val="2400"/>
              <a:buChar char="•"/>
            </a:pPr>
            <a:r>
              <a:rPr lang="en-US" sz="2400"/>
              <a:t>One way to determine the IP address of a Web site is by using telnet on the fully qualified domain name.</a:t>
            </a:r>
            <a:endParaRPr sz="2400"/>
          </a:p>
          <a:p>
            <a:pPr indent="-228600" lvl="0" marL="228600" rtl="0" algn="l">
              <a:lnSpc>
                <a:spcPct val="90000"/>
              </a:lnSpc>
              <a:spcBef>
                <a:spcPts val="1000"/>
              </a:spcBef>
              <a:spcAft>
                <a:spcPts val="0"/>
              </a:spcAft>
              <a:buClr>
                <a:schemeClr val="dk1"/>
              </a:buClr>
              <a:buSzPts val="2400"/>
              <a:buChar char="•"/>
            </a:pPr>
            <a:r>
              <a:rPr b="1" i="1" lang="en-US" sz="2400"/>
              <a:t>Telnet</a:t>
            </a:r>
            <a:r>
              <a:rPr lang="en-US" sz="2400"/>
              <a:t>, was developed to allow a user on one computer on the Internet to log onto and use another computer on the Internet.</a:t>
            </a: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2" name="Shape 882"/>
        <p:cNvGrpSpPr/>
        <p:nvPr/>
      </p:nvGrpSpPr>
      <p:grpSpPr>
        <a:xfrm>
          <a:off x="0" y="0"/>
          <a:ext cx="0" cy="0"/>
          <a:chOff x="0" y="0"/>
          <a:chExt cx="0" cy="0"/>
        </a:xfrm>
      </p:grpSpPr>
      <p:sp>
        <p:nvSpPr>
          <p:cNvPr id="883" name="Google Shape;883;p73"/>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4" name="Google Shape;884;p73"/>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5" name="Google Shape;885;p73"/>
          <p:cNvSpPr txBox="1"/>
          <p:nvPr>
            <p:ph type="title"/>
          </p:nvPr>
        </p:nvSpPr>
        <p:spPr>
          <a:xfrm>
            <a:off x="686834" y="1153572"/>
            <a:ext cx="3200400" cy="4461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Fully Qualified Domain Name (FQDN)</a:t>
            </a:r>
            <a:endParaRPr>
              <a:solidFill>
                <a:srgbClr val="FFFFFF"/>
              </a:solidFill>
            </a:endParaRPr>
          </a:p>
        </p:txBody>
      </p:sp>
      <p:sp>
        <p:nvSpPr>
          <p:cNvPr id="886" name="Google Shape;886;p73"/>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87" name="Google Shape;887;p73"/>
          <p:cNvSpPr txBox="1"/>
          <p:nvPr>
            <p:ph idx="1" type="body"/>
          </p:nvPr>
        </p:nvSpPr>
        <p:spPr>
          <a:xfrm>
            <a:off x="4329252" y="591344"/>
            <a:ext cx="7722151" cy="5585619"/>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A </a:t>
            </a:r>
            <a:r>
              <a:rPr b="1" lang="en-US" sz="2400"/>
              <a:t>FQDN </a:t>
            </a:r>
            <a:r>
              <a:rPr lang="en-US" sz="2400"/>
              <a:t>is the domain name that specifies its exact location in DNS Hierarchy.</a:t>
            </a:r>
            <a:endParaRPr sz="2400"/>
          </a:p>
          <a:p>
            <a:pPr indent="-228600" lvl="0" marL="228600" rtl="0" algn="l">
              <a:lnSpc>
                <a:spcPct val="90000"/>
              </a:lnSpc>
              <a:spcBef>
                <a:spcPts val="1000"/>
              </a:spcBef>
              <a:spcAft>
                <a:spcPts val="0"/>
              </a:spcAft>
              <a:buClr>
                <a:schemeClr val="dk1"/>
              </a:buClr>
              <a:buSzPts val="2400"/>
              <a:buChar char="•"/>
            </a:pPr>
            <a:r>
              <a:rPr lang="en-US" sz="2400"/>
              <a:t>It specifies all domain –levels including the </a:t>
            </a:r>
            <a:r>
              <a:rPr b="1" lang="en-US" sz="2400"/>
              <a:t>top-level domain and the root zone.</a:t>
            </a:r>
            <a:endParaRPr b="1" sz="2400"/>
          </a:p>
          <a:p>
            <a:pPr indent="-228600" lvl="0" marL="228600" rtl="0" algn="l">
              <a:lnSpc>
                <a:spcPct val="90000"/>
              </a:lnSpc>
              <a:spcBef>
                <a:spcPts val="1000"/>
              </a:spcBef>
              <a:spcAft>
                <a:spcPts val="0"/>
              </a:spcAft>
              <a:buClr>
                <a:schemeClr val="dk1"/>
              </a:buClr>
              <a:buSzPts val="2400"/>
              <a:buChar char="•"/>
            </a:pPr>
            <a:r>
              <a:rPr lang="en-US" sz="2400"/>
              <a:t>Thus, the </a:t>
            </a:r>
            <a:r>
              <a:rPr b="1" lang="en-US" sz="2400"/>
              <a:t>hostname</a:t>
            </a:r>
            <a:r>
              <a:rPr lang="en-US" sz="2400"/>
              <a:t> and </a:t>
            </a:r>
            <a:r>
              <a:rPr b="1" lang="en-US" sz="2400"/>
              <a:t>all of the domain names</a:t>
            </a:r>
            <a:r>
              <a:rPr lang="en-US" sz="2400"/>
              <a:t> are together called a </a:t>
            </a:r>
            <a:r>
              <a:rPr b="1" i="1" lang="en-US" sz="2400"/>
              <a:t>fully qualified domain name.</a:t>
            </a:r>
            <a:endParaRPr b="1" i="1" sz="2400"/>
          </a:p>
          <a:p>
            <a:pPr indent="-228600" lvl="0" marL="228600" rtl="0" algn="l">
              <a:lnSpc>
                <a:spcPct val="90000"/>
              </a:lnSpc>
              <a:spcBef>
                <a:spcPts val="1000"/>
              </a:spcBef>
              <a:spcAft>
                <a:spcPts val="0"/>
              </a:spcAft>
              <a:buClr>
                <a:schemeClr val="dk1"/>
              </a:buClr>
              <a:buSzPts val="2400"/>
              <a:buChar char="•"/>
            </a:pPr>
            <a:r>
              <a:rPr lang="en-US" sz="2400"/>
              <a:t>Like IP addresses, fully qualified domain names must be </a:t>
            </a:r>
            <a:r>
              <a:rPr b="1" lang="en-US" sz="2400"/>
              <a:t>unique</a:t>
            </a:r>
            <a:r>
              <a:rPr lang="en-US" sz="2400"/>
              <a:t>.</a:t>
            </a:r>
            <a:endParaRPr sz="2400"/>
          </a:p>
          <a:p>
            <a:pPr indent="-228600" lvl="0" marL="228600" rtl="0" algn="l">
              <a:lnSpc>
                <a:spcPct val="90000"/>
              </a:lnSpc>
              <a:spcBef>
                <a:spcPts val="1000"/>
              </a:spcBef>
              <a:spcAft>
                <a:spcPts val="0"/>
              </a:spcAft>
              <a:buClr>
                <a:schemeClr val="dk1"/>
              </a:buClr>
              <a:buSzPts val="2400"/>
              <a:buChar char="•"/>
            </a:pPr>
            <a:r>
              <a:rPr lang="en-US" sz="2400"/>
              <a:t>It consists of two parts: </a:t>
            </a:r>
            <a:r>
              <a:rPr b="1" i="1" lang="en-US" sz="2400"/>
              <a:t>the host name and the domain name.</a:t>
            </a:r>
            <a:endParaRPr b="1" i="1" sz="2400"/>
          </a:p>
          <a:p>
            <a:pPr indent="-228600" lvl="0" marL="228600" rtl="0" algn="l">
              <a:lnSpc>
                <a:spcPct val="90000"/>
              </a:lnSpc>
              <a:spcBef>
                <a:spcPts val="1000"/>
              </a:spcBef>
              <a:spcAft>
                <a:spcPts val="0"/>
              </a:spcAft>
              <a:buClr>
                <a:schemeClr val="dk1"/>
              </a:buClr>
              <a:buSzPts val="2400"/>
              <a:buChar char="•"/>
            </a:pPr>
            <a:r>
              <a:rPr lang="en-US" sz="2400"/>
              <a:t> An example of FQDN in a mail server is </a:t>
            </a:r>
            <a:r>
              <a:rPr b="1" i="1" lang="en-US" sz="2400"/>
              <a:t>“mail.mydomain.com”</a:t>
            </a:r>
            <a:r>
              <a:rPr lang="en-US" sz="2400"/>
              <a:t> where, mail is the host name and mydomain.com is the domain name.</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1" name="Shape 891"/>
        <p:cNvGrpSpPr/>
        <p:nvPr/>
      </p:nvGrpSpPr>
      <p:grpSpPr>
        <a:xfrm>
          <a:off x="0" y="0"/>
          <a:ext cx="0" cy="0"/>
          <a:chOff x="0" y="0"/>
          <a:chExt cx="0" cy="0"/>
        </a:xfrm>
      </p:grpSpPr>
      <p:sp>
        <p:nvSpPr>
          <p:cNvPr id="892" name="Google Shape;892;p7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3" name="Google Shape;893;p74"/>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4" name="Google Shape;894;p74"/>
          <p:cNvSpPr/>
          <p:nvPr/>
        </p:nvSpPr>
        <p:spPr>
          <a:xfrm>
            <a:off x="641774" y="623275"/>
            <a:ext cx="10905053" cy="5607882"/>
          </a:xfrm>
          <a:prstGeom prst="rect">
            <a:avLst/>
          </a:prstGeom>
          <a:noFill/>
          <a:ln cap="flat" cmpd="sng" w="190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5" name="Google Shape;895;p74"/>
          <p:cNvSpPr txBox="1"/>
          <p:nvPr>
            <p:ph type="title"/>
          </p:nvPr>
        </p:nvSpPr>
        <p:spPr>
          <a:xfrm>
            <a:off x="1075767" y="1188637"/>
            <a:ext cx="2988234" cy="4480726"/>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5600"/>
              <a:buFont typeface="Calibri"/>
              <a:buNone/>
            </a:pPr>
            <a:r>
              <a:rPr lang="en-US" sz="5600"/>
              <a:t>DNS Hierarchy</a:t>
            </a:r>
            <a:endParaRPr sz="5600"/>
          </a:p>
        </p:txBody>
      </p:sp>
      <p:cxnSp>
        <p:nvCxnSpPr>
          <p:cNvPr id="896" name="Google Shape;896;p74"/>
          <p:cNvCxnSpPr/>
          <p:nvPr/>
        </p:nvCxnSpPr>
        <p:spPr>
          <a:xfrm>
            <a:off x="4654296" y="1852863"/>
            <a:ext cx="0" cy="3236495"/>
          </a:xfrm>
          <a:prstGeom prst="straightConnector1">
            <a:avLst/>
          </a:prstGeom>
          <a:noFill/>
          <a:ln cap="sq" cmpd="sng" w="19050">
            <a:solidFill>
              <a:srgbClr val="3F3F3F"/>
            </a:solidFill>
            <a:prstDash val="solid"/>
            <a:miter lim="800000"/>
            <a:headEnd len="sm" w="sm" type="none"/>
            <a:tailEnd len="sm" w="sm" type="none"/>
          </a:ln>
        </p:spPr>
      </p:cxnSp>
      <p:sp>
        <p:nvSpPr>
          <p:cNvPr id="897" name="Google Shape;897;p74"/>
          <p:cNvSpPr txBox="1"/>
          <p:nvPr>
            <p:ph idx="1" type="body"/>
          </p:nvPr>
        </p:nvSpPr>
        <p:spPr>
          <a:xfrm>
            <a:off x="5255260" y="1648870"/>
            <a:ext cx="5561439" cy="356026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The DNS Hierarchy is comprised of the following elements:</a:t>
            </a:r>
            <a:endParaRPr sz="2400"/>
          </a:p>
          <a:p>
            <a:pPr indent="-514350" lvl="0" marL="514350" rtl="0" algn="l">
              <a:lnSpc>
                <a:spcPct val="90000"/>
              </a:lnSpc>
              <a:spcBef>
                <a:spcPts val="1000"/>
              </a:spcBef>
              <a:spcAft>
                <a:spcPts val="0"/>
              </a:spcAft>
              <a:buClr>
                <a:schemeClr val="dk1"/>
              </a:buClr>
              <a:buSzPts val="2400"/>
              <a:buAutoNum type="arabicPeriod"/>
            </a:pPr>
            <a:r>
              <a:rPr b="1" i="1" lang="en-US" sz="2400"/>
              <a:t>Root Level,</a:t>
            </a:r>
            <a:endParaRPr b="1" i="1" sz="2400"/>
          </a:p>
          <a:p>
            <a:pPr indent="-514350" lvl="0" marL="514350" rtl="0" algn="l">
              <a:lnSpc>
                <a:spcPct val="90000"/>
              </a:lnSpc>
              <a:spcBef>
                <a:spcPts val="1000"/>
              </a:spcBef>
              <a:spcAft>
                <a:spcPts val="0"/>
              </a:spcAft>
              <a:buClr>
                <a:schemeClr val="dk1"/>
              </a:buClr>
              <a:buSzPts val="2400"/>
              <a:buAutoNum type="arabicPeriod"/>
            </a:pPr>
            <a:r>
              <a:rPr b="1" i="1" lang="en-US" sz="2400"/>
              <a:t>Top-level Domain,</a:t>
            </a:r>
            <a:endParaRPr b="1" i="1" sz="2400"/>
          </a:p>
          <a:p>
            <a:pPr indent="-514350" lvl="0" marL="514350" rtl="0" algn="l">
              <a:lnSpc>
                <a:spcPct val="90000"/>
              </a:lnSpc>
              <a:spcBef>
                <a:spcPts val="1000"/>
              </a:spcBef>
              <a:spcAft>
                <a:spcPts val="0"/>
              </a:spcAft>
              <a:buClr>
                <a:schemeClr val="dk1"/>
              </a:buClr>
              <a:buSzPts val="2400"/>
              <a:buAutoNum type="arabicPeriod"/>
            </a:pPr>
            <a:r>
              <a:rPr b="1" i="1" lang="en-US" sz="2400"/>
              <a:t>Second-level Domain,</a:t>
            </a:r>
            <a:endParaRPr/>
          </a:p>
          <a:p>
            <a:pPr indent="-514350" lvl="0" marL="514350" rtl="0" algn="l">
              <a:lnSpc>
                <a:spcPct val="90000"/>
              </a:lnSpc>
              <a:spcBef>
                <a:spcPts val="1000"/>
              </a:spcBef>
              <a:spcAft>
                <a:spcPts val="0"/>
              </a:spcAft>
              <a:buClr>
                <a:schemeClr val="dk1"/>
              </a:buClr>
              <a:buSzPts val="2400"/>
              <a:buAutoNum type="arabicPeriod"/>
            </a:pPr>
            <a:r>
              <a:rPr b="1" i="1" lang="en-US" sz="2400"/>
              <a:t>Sub-domain, and</a:t>
            </a:r>
            <a:endParaRPr b="1" i="1" sz="2400"/>
          </a:p>
          <a:p>
            <a:pPr indent="-514350" lvl="0" marL="514350" rtl="0" algn="l">
              <a:lnSpc>
                <a:spcPct val="90000"/>
              </a:lnSpc>
              <a:spcBef>
                <a:spcPts val="1000"/>
              </a:spcBef>
              <a:spcAft>
                <a:spcPts val="0"/>
              </a:spcAft>
              <a:buClr>
                <a:schemeClr val="dk1"/>
              </a:buClr>
              <a:buSzPts val="2400"/>
              <a:buAutoNum type="arabicPeriod"/>
            </a:pPr>
            <a:r>
              <a:rPr b="1" i="1" lang="en-US" sz="2400"/>
              <a:t>Host</a:t>
            </a:r>
            <a:endParaRPr b="1" i="1" sz="2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1" name="Shape 901"/>
        <p:cNvGrpSpPr/>
        <p:nvPr/>
      </p:nvGrpSpPr>
      <p:grpSpPr>
        <a:xfrm>
          <a:off x="0" y="0"/>
          <a:ext cx="0" cy="0"/>
          <a:chOff x="0" y="0"/>
          <a:chExt cx="0" cy="0"/>
        </a:xfrm>
      </p:grpSpPr>
      <p:sp>
        <p:nvSpPr>
          <p:cNvPr id="902" name="Google Shape;902;p7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3" name="Google Shape;903;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DNS Root Zone (or, Root Level):</a:t>
            </a:r>
            <a:endParaRPr sz="5400"/>
          </a:p>
        </p:txBody>
      </p:sp>
      <p:sp>
        <p:nvSpPr>
          <p:cNvPr id="904" name="Google Shape;904;p75"/>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5" name="Google Shape;905;p75"/>
          <p:cNvSpPr txBox="1"/>
          <p:nvPr>
            <p:ph idx="1" type="body"/>
          </p:nvPr>
        </p:nvSpPr>
        <p:spPr>
          <a:xfrm>
            <a:off x="838200" y="1929384"/>
            <a:ext cx="11084416" cy="42519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It is the </a:t>
            </a:r>
            <a:r>
              <a:rPr b="1" i="1" lang="en-US" sz="2600"/>
              <a:t>highest level in the DNS Hierarchy Tree.</a:t>
            </a:r>
            <a:endParaRPr b="1" i="1" sz="2600"/>
          </a:p>
          <a:p>
            <a:pPr indent="-228600" lvl="0" marL="228600" rtl="0" algn="l">
              <a:lnSpc>
                <a:spcPct val="90000"/>
              </a:lnSpc>
              <a:spcBef>
                <a:spcPts val="1000"/>
              </a:spcBef>
              <a:spcAft>
                <a:spcPts val="0"/>
              </a:spcAft>
              <a:buClr>
                <a:schemeClr val="dk1"/>
              </a:buClr>
              <a:buSzPts val="2600"/>
              <a:buChar char="•"/>
            </a:pPr>
            <a:r>
              <a:rPr lang="en-US" sz="2600"/>
              <a:t>The</a:t>
            </a:r>
            <a:r>
              <a:rPr b="1" i="1" lang="en-US" sz="2600"/>
              <a:t> root name server </a:t>
            </a:r>
            <a:r>
              <a:rPr lang="en-US" sz="2600"/>
              <a:t>is the name server for the root zone that answers the requests by providing a list of authoritative name servers for the appropriate </a:t>
            </a:r>
            <a:r>
              <a:rPr b="1" i="1" lang="en-US" sz="2600"/>
              <a:t>Top-level-domains (TLDs)</a:t>
            </a:r>
            <a:r>
              <a:rPr lang="en-US" sz="2600"/>
              <a:t>.</a:t>
            </a:r>
            <a:endParaRPr sz="2600"/>
          </a:p>
          <a:p>
            <a:pPr indent="-228600" lvl="0" marL="228600" rtl="0" algn="l">
              <a:lnSpc>
                <a:spcPct val="90000"/>
              </a:lnSpc>
              <a:spcBef>
                <a:spcPts val="1000"/>
              </a:spcBef>
              <a:spcAft>
                <a:spcPts val="0"/>
              </a:spcAft>
              <a:buClr>
                <a:schemeClr val="dk1"/>
              </a:buClr>
              <a:buSzPts val="2600"/>
              <a:buChar char="•"/>
            </a:pPr>
            <a:r>
              <a:rPr lang="en-US" sz="2600"/>
              <a:t>DNS root zone is nameless.</a:t>
            </a:r>
            <a:endParaRPr sz="2600"/>
          </a:p>
          <a:p>
            <a:pPr indent="-228600" lvl="0" marL="228600" rtl="0" algn="l">
              <a:lnSpc>
                <a:spcPct val="90000"/>
              </a:lnSpc>
              <a:spcBef>
                <a:spcPts val="1000"/>
              </a:spcBef>
              <a:spcAft>
                <a:spcPts val="0"/>
              </a:spcAft>
              <a:buClr>
                <a:schemeClr val="dk1"/>
              </a:buClr>
              <a:buSzPts val="2600"/>
              <a:buChar char="•"/>
            </a:pPr>
            <a:r>
              <a:rPr lang="en-US" sz="2600"/>
              <a:t> These servers contain the </a:t>
            </a:r>
            <a:r>
              <a:rPr b="1" i="1" lang="en-US" sz="2600"/>
              <a:t>global-list</a:t>
            </a:r>
            <a:r>
              <a:rPr lang="en-US" sz="2600"/>
              <a:t> of the Top-Level-Domains.</a:t>
            </a:r>
            <a:endParaRPr sz="2600"/>
          </a:p>
          <a:p>
            <a:pPr indent="-228600" lvl="0" marL="228600" rtl="0" algn="l">
              <a:lnSpc>
                <a:spcPct val="90000"/>
              </a:lnSpc>
              <a:spcBef>
                <a:spcPts val="1000"/>
              </a:spcBef>
              <a:spcAft>
                <a:spcPts val="0"/>
              </a:spcAft>
              <a:buClr>
                <a:schemeClr val="dk1"/>
              </a:buClr>
              <a:buSzPts val="2600"/>
              <a:buChar char="•"/>
            </a:pPr>
            <a:r>
              <a:rPr lang="en-US" sz="2600"/>
              <a:t> The root zone contain the following hierarchies:</a:t>
            </a:r>
            <a:endParaRPr/>
          </a:p>
          <a:p>
            <a:pPr indent="-228600" lvl="1" marL="685800" rtl="0" algn="l">
              <a:lnSpc>
                <a:spcPct val="90000"/>
              </a:lnSpc>
              <a:spcBef>
                <a:spcPts val="500"/>
              </a:spcBef>
              <a:spcAft>
                <a:spcPts val="0"/>
              </a:spcAft>
              <a:buClr>
                <a:schemeClr val="dk1"/>
              </a:buClr>
              <a:buSzPts val="2600"/>
              <a:buChar char="•"/>
            </a:pPr>
            <a:r>
              <a:rPr lang="en-US" sz="2600"/>
              <a:t> </a:t>
            </a:r>
            <a:r>
              <a:rPr b="1" i="1" lang="en-US" sz="2600"/>
              <a:t>Organizational Hierarchy </a:t>
            </a:r>
            <a:r>
              <a:rPr lang="en-US" sz="2600"/>
              <a:t>e.g. .com, .net, .org, etc.</a:t>
            </a:r>
            <a:endParaRPr sz="2600"/>
          </a:p>
          <a:p>
            <a:pPr indent="-228600" lvl="1" marL="685800" rtl="0" algn="l">
              <a:lnSpc>
                <a:spcPct val="90000"/>
              </a:lnSpc>
              <a:spcBef>
                <a:spcPts val="500"/>
              </a:spcBef>
              <a:spcAft>
                <a:spcPts val="0"/>
              </a:spcAft>
              <a:buClr>
                <a:schemeClr val="dk1"/>
              </a:buClr>
              <a:buSzPts val="2600"/>
              <a:buChar char="•"/>
            </a:pPr>
            <a:r>
              <a:rPr lang="en-US" sz="2600"/>
              <a:t> </a:t>
            </a:r>
            <a:r>
              <a:rPr b="1" i="1" lang="en-US" sz="2600"/>
              <a:t>Geographic Hierarchy </a:t>
            </a:r>
            <a:r>
              <a:rPr lang="en-US" sz="2600"/>
              <a:t>e.g. .np, .au, .in, etc.</a:t>
            </a:r>
            <a:endParaRPr sz="2600"/>
          </a:p>
          <a:p>
            <a:pPr indent="-63500" lvl="0" marL="228600" rtl="0" algn="l">
              <a:lnSpc>
                <a:spcPct val="90000"/>
              </a:lnSpc>
              <a:spcBef>
                <a:spcPts val="1000"/>
              </a:spcBef>
              <a:spcAft>
                <a:spcPts val="0"/>
              </a:spcAft>
              <a:buClr>
                <a:schemeClr val="dk1"/>
              </a:buClr>
              <a:buSzPts val="2600"/>
              <a:buNone/>
            </a:pPr>
            <a:r>
              <a:t/>
            </a:r>
            <a:endParaRPr sz="26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9" name="Shape 909"/>
        <p:cNvGrpSpPr/>
        <p:nvPr/>
      </p:nvGrpSpPr>
      <p:grpSpPr>
        <a:xfrm>
          <a:off x="0" y="0"/>
          <a:ext cx="0" cy="0"/>
          <a:chOff x="0" y="0"/>
          <a:chExt cx="0" cy="0"/>
        </a:xfrm>
      </p:grpSpPr>
      <p:sp>
        <p:nvSpPr>
          <p:cNvPr id="910" name="Google Shape;910;p76"/>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1" name="Google Shape;911;p76"/>
          <p:cNvSpPr/>
          <p:nvPr/>
        </p:nvSpPr>
        <p:spPr>
          <a:xfrm>
            <a:off x="0"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912" name="Google Shape;912;p76"/>
          <p:cNvGrpSpPr/>
          <p:nvPr/>
        </p:nvGrpSpPr>
        <p:grpSpPr>
          <a:xfrm flipH="1">
            <a:off x="-18230" y="-8167"/>
            <a:ext cx="4834070" cy="2488150"/>
            <a:chOff x="6867015" y="-1"/>
            <a:chExt cx="5324985" cy="3251912"/>
          </a:xfrm>
        </p:grpSpPr>
        <p:sp>
          <p:nvSpPr>
            <p:cNvPr id="913" name="Google Shape;913;p76"/>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4" name="Google Shape;914;p76"/>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5" name="Google Shape;915;p76"/>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6" name="Google Shape;916;p76"/>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917" name="Google Shape;917;p76"/>
          <p:cNvSpPr txBox="1"/>
          <p:nvPr>
            <p:ph idx="1" type="body"/>
          </p:nvPr>
        </p:nvSpPr>
        <p:spPr>
          <a:xfrm>
            <a:off x="1655201" y="2689562"/>
            <a:ext cx="9433861" cy="374021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2"/>
              </a:buClr>
              <a:buSzPts val="2800"/>
              <a:buChar char="•"/>
            </a:pPr>
            <a:r>
              <a:rPr lang="en-US">
                <a:solidFill>
                  <a:schemeClr val="dk2"/>
                </a:solidFill>
              </a:rPr>
              <a:t>The root DNS servers are operated by 12 different organizations: </a:t>
            </a:r>
            <a:r>
              <a:rPr b="1" i="1" lang="en-US">
                <a:solidFill>
                  <a:schemeClr val="dk2"/>
                </a:solidFill>
              </a:rPr>
              <a:t>Verisign, University of Southern California, Cogent, University of Maryland, NASA AMES Research Center, Internet Systems Consortium, US Department of Defense, US Army Research Lab, Netnod, RIPE, ICANN (Internet Corporation for Assigned Names &amp; Numbers ), WIDE</a:t>
            </a:r>
            <a:endParaRPr b="1" i="1">
              <a:solidFill>
                <a:schemeClr val="dk2"/>
              </a:solidFill>
            </a:endParaRPr>
          </a:p>
        </p:txBody>
      </p:sp>
      <p:grpSp>
        <p:nvGrpSpPr>
          <p:cNvPr id="918" name="Google Shape;918;p76"/>
          <p:cNvGrpSpPr/>
          <p:nvPr/>
        </p:nvGrpSpPr>
        <p:grpSpPr>
          <a:xfrm rot="10800000">
            <a:off x="9058275" y="4146310"/>
            <a:ext cx="3142400" cy="2716805"/>
            <a:chOff x="-305" y="-4155"/>
            <a:chExt cx="2514948" cy="2174333"/>
          </a:xfrm>
        </p:grpSpPr>
        <p:sp>
          <p:nvSpPr>
            <p:cNvPr id="919" name="Google Shape;919;p76"/>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0" name="Google Shape;920;p76"/>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1" name="Google Shape;921;p76"/>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Calibri"/>
                <a:ea typeface="Calibri"/>
                <a:cs typeface="Calibri"/>
                <a:sym typeface="Calibri"/>
              </a:endParaRPr>
            </a:p>
          </p:txBody>
        </p:sp>
        <p:sp>
          <p:nvSpPr>
            <p:cNvPr id="922" name="Google Shape;922;p76"/>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6" name="Shape 926"/>
        <p:cNvGrpSpPr/>
        <p:nvPr/>
      </p:nvGrpSpPr>
      <p:grpSpPr>
        <a:xfrm>
          <a:off x="0" y="0"/>
          <a:ext cx="0" cy="0"/>
          <a:chOff x="0" y="0"/>
          <a:chExt cx="0" cy="0"/>
        </a:xfrm>
      </p:grpSpPr>
      <p:sp>
        <p:nvSpPr>
          <p:cNvPr id="927" name="Google Shape;927;p7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White stones balanced in a stack" id="928" name="Google Shape;928;p77"/>
          <p:cNvPicPr preferRelativeResize="0"/>
          <p:nvPr/>
        </p:nvPicPr>
        <p:blipFill rotWithShape="1">
          <a:blip r:embed="rId3">
            <a:alphaModFix/>
          </a:blip>
          <a:srcRect b="-1" l="28861" r="-1" t="0"/>
          <a:stretch/>
        </p:blipFill>
        <p:spPr>
          <a:xfrm>
            <a:off x="4883022" y="10"/>
            <a:ext cx="7308978" cy="6857990"/>
          </a:xfrm>
          <a:custGeom>
            <a:rect b="b" l="l" r="r" t="t"/>
            <a:pathLst>
              <a:path extrusionOk="0" h="6858000" w="7308978">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ln>
            <a:noFill/>
          </a:ln>
        </p:spPr>
      </p:pic>
      <p:sp>
        <p:nvSpPr>
          <p:cNvPr id="929" name="Google Shape;929;p77"/>
          <p:cNvSpPr/>
          <p:nvPr/>
        </p:nvSpPr>
        <p:spPr>
          <a:xfrm>
            <a:off x="0" y="0"/>
            <a:ext cx="6096001" cy="6858000"/>
          </a:xfrm>
          <a:custGeom>
            <a:rect b="b" l="l" r="r" t="t"/>
            <a:pathLst>
              <a:path extrusionOk="0" h="6858000" w="6096001">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30" name="Google Shape;930;p77"/>
          <p:cNvSpPr/>
          <p:nvPr/>
        </p:nvSpPr>
        <p:spPr>
          <a:xfrm>
            <a:off x="0" y="0"/>
            <a:ext cx="6086857" cy="6858000"/>
          </a:xfrm>
          <a:custGeom>
            <a:rect b="b" l="l" r="r" t="t"/>
            <a:pathLst>
              <a:path extrusionOk="0" h="6858000" w="6086857">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31" name="Google Shape;931;p77"/>
          <p:cNvSpPr txBox="1"/>
          <p:nvPr>
            <p:ph type="title"/>
          </p:nvPr>
        </p:nvSpPr>
        <p:spPr>
          <a:xfrm>
            <a:off x="374904" y="856488"/>
            <a:ext cx="4992624" cy="124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400"/>
              <a:buFont typeface="Calibri"/>
              <a:buNone/>
            </a:pPr>
            <a:r>
              <a:rPr b="1" lang="en-US" sz="3400"/>
              <a:t>Top-Level-Domains (TLDs)</a:t>
            </a:r>
            <a:endParaRPr b="1" sz="3400"/>
          </a:p>
        </p:txBody>
      </p:sp>
      <p:sp>
        <p:nvSpPr>
          <p:cNvPr id="932" name="Google Shape;932;p77"/>
          <p:cNvSpPr/>
          <p:nvPr/>
        </p:nvSpPr>
        <p:spPr>
          <a:xfrm>
            <a:off x="0" y="1124325"/>
            <a:ext cx="128016" cy="65390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3" name="Google Shape;933;p77"/>
          <p:cNvSpPr/>
          <p:nvPr/>
        </p:nvSpPr>
        <p:spPr>
          <a:xfrm>
            <a:off x="437769" y="2195336"/>
            <a:ext cx="498348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4" name="Google Shape;934;p77"/>
          <p:cNvSpPr txBox="1"/>
          <p:nvPr>
            <p:ph idx="1" type="body"/>
          </p:nvPr>
        </p:nvSpPr>
        <p:spPr>
          <a:xfrm>
            <a:off x="213919" y="2522949"/>
            <a:ext cx="6171211" cy="34023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It is the first-level set of domain-names.</a:t>
            </a:r>
            <a:endParaRPr sz="2400"/>
          </a:p>
          <a:p>
            <a:pPr indent="-228600" lvl="0" marL="228600" rtl="0" algn="l">
              <a:lnSpc>
                <a:spcPct val="90000"/>
              </a:lnSpc>
              <a:spcBef>
                <a:spcPts val="1000"/>
              </a:spcBef>
              <a:spcAft>
                <a:spcPts val="0"/>
              </a:spcAft>
              <a:buClr>
                <a:schemeClr val="dk1"/>
              </a:buClr>
              <a:buSzPts val="2400"/>
              <a:buChar char="•"/>
            </a:pPr>
            <a:r>
              <a:rPr lang="en-US" sz="2400"/>
              <a:t>There are many TLDs available.</a:t>
            </a:r>
            <a:endParaRPr sz="2400"/>
          </a:p>
          <a:p>
            <a:pPr indent="-228600" lvl="0" marL="228600" rtl="0" algn="l">
              <a:lnSpc>
                <a:spcPct val="90000"/>
              </a:lnSpc>
              <a:spcBef>
                <a:spcPts val="1000"/>
              </a:spcBef>
              <a:spcAft>
                <a:spcPts val="0"/>
              </a:spcAft>
              <a:buClr>
                <a:schemeClr val="dk1"/>
              </a:buClr>
              <a:buSzPts val="2400"/>
              <a:buChar char="•"/>
            </a:pPr>
            <a:r>
              <a:rPr lang="en-US" sz="2400"/>
              <a:t>TLDs are classified into two sub-categories:</a:t>
            </a:r>
            <a:endParaRPr sz="2400"/>
          </a:p>
          <a:p>
            <a:pPr indent="-228600" lvl="1" marL="685800" rtl="0" algn="l">
              <a:lnSpc>
                <a:spcPct val="90000"/>
              </a:lnSpc>
              <a:spcBef>
                <a:spcPts val="500"/>
              </a:spcBef>
              <a:spcAft>
                <a:spcPts val="0"/>
              </a:spcAft>
              <a:buClr>
                <a:schemeClr val="dk1"/>
              </a:buClr>
              <a:buSzPts val="2400"/>
              <a:buChar char="•"/>
            </a:pPr>
            <a:r>
              <a:rPr b="1" i="1" lang="en-US"/>
              <a:t>Organizational Hierarchy, and</a:t>
            </a:r>
            <a:endParaRPr b="1" i="1"/>
          </a:p>
          <a:p>
            <a:pPr indent="-228600" lvl="1" marL="685800" rtl="0" algn="l">
              <a:lnSpc>
                <a:spcPct val="90000"/>
              </a:lnSpc>
              <a:spcBef>
                <a:spcPts val="500"/>
              </a:spcBef>
              <a:spcAft>
                <a:spcPts val="0"/>
              </a:spcAft>
              <a:buClr>
                <a:schemeClr val="dk1"/>
              </a:buClr>
              <a:buSzPts val="2400"/>
              <a:buChar char="•"/>
            </a:pPr>
            <a:r>
              <a:rPr b="1" i="1" lang="en-US"/>
              <a:t>Geographic Hierarchy.</a:t>
            </a:r>
            <a:endParaRPr b="1" i="1"/>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Organizational Hierarchy (generic TLDs or gTLDs)</a:t>
            </a:r>
            <a:endParaRPr/>
          </a:p>
        </p:txBody>
      </p:sp>
      <p:sp>
        <p:nvSpPr>
          <p:cNvPr id="940" name="Google Shape;940;p7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.com </a:t>
            </a:r>
            <a:r>
              <a:rPr lang="en-US"/>
              <a:t>= Commercial Organizations</a:t>
            </a:r>
            <a:endParaRPr/>
          </a:p>
          <a:p>
            <a:pPr indent="-228600" lvl="0" marL="228600" rtl="0" algn="l">
              <a:lnSpc>
                <a:spcPct val="90000"/>
              </a:lnSpc>
              <a:spcBef>
                <a:spcPts val="1000"/>
              </a:spcBef>
              <a:spcAft>
                <a:spcPts val="0"/>
              </a:spcAft>
              <a:buClr>
                <a:schemeClr val="dk1"/>
              </a:buClr>
              <a:buSzPts val="2800"/>
              <a:buChar char="•"/>
            </a:pPr>
            <a:r>
              <a:rPr b="1" lang="en-US"/>
              <a:t>.edu </a:t>
            </a:r>
            <a:r>
              <a:rPr lang="en-US"/>
              <a:t>= Educational Institutions</a:t>
            </a:r>
            <a:endParaRPr/>
          </a:p>
          <a:p>
            <a:pPr indent="-228600" lvl="0" marL="228600" rtl="0" algn="l">
              <a:lnSpc>
                <a:spcPct val="90000"/>
              </a:lnSpc>
              <a:spcBef>
                <a:spcPts val="1000"/>
              </a:spcBef>
              <a:spcAft>
                <a:spcPts val="0"/>
              </a:spcAft>
              <a:buClr>
                <a:schemeClr val="dk1"/>
              </a:buClr>
              <a:buSzPts val="2800"/>
              <a:buChar char="•"/>
            </a:pPr>
            <a:r>
              <a:rPr b="1" lang="en-US"/>
              <a:t>.gov</a:t>
            </a:r>
            <a:r>
              <a:rPr lang="en-US"/>
              <a:t> = Government Organizations</a:t>
            </a:r>
            <a:endParaRPr/>
          </a:p>
          <a:p>
            <a:pPr indent="-228600" lvl="0" marL="228600" rtl="0" algn="l">
              <a:lnSpc>
                <a:spcPct val="90000"/>
              </a:lnSpc>
              <a:spcBef>
                <a:spcPts val="1000"/>
              </a:spcBef>
              <a:spcAft>
                <a:spcPts val="0"/>
              </a:spcAft>
              <a:buClr>
                <a:schemeClr val="dk1"/>
              </a:buClr>
              <a:buSzPts val="2800"/>
              <a:buChar char="•"/>
            </a:pPr>
            <a:r>
              <a:rPr b="1" lang="en-US"/>
              <a:t>.mil</a:t>
            </a:r>
            <a:r>
              <a:rPr lang="en-US"/>
              <a:t> = Military Groups</a:t>
            </a:r>
            <a:endParaRPr/>
          </a:p>
          <a:p>
            <a:pPr indent="-228600" lvl="0" marL="228600" rtl="0" algn="l">
              <a:lnSpc>
                <a:spcPct val="90000"/>
              </a:lnSpc>
              <a:spcBef>
                <a:spcPts val="1000"/>
              </a:spcBef>
              <a:spcAft>
                <a:spcPts val="0"/>
              </a:spcAft>
              <a:buClr>
                <a:schemeClr val="dk1"/>
              </a:buClr>
              <a:buSzPts val="2800"/>
              <a:buChar char="•"/>
            </a:pPr>
            <a:r>
              <a:rPr b="1" lang="en-US"/>
              <a:t>.net</a:t>
            </a:r>
            <a:r>
              <a:rPr lang="en-US"/>
              <a:t> = Major network support centers</a:t>
            </a:r>
            <a:endParaRPr/>
          </a:p>
          <a:p>
            <a:pPr indent="-228600" lvl="0" marL="228600" rtl="0" algn="l">
              <a:lnSpc>
                <a:spcPct val="90000"/>
              </a:lnSpc>
              <a:spcBef>
                <a:spcPts val="1000"/>
              </a:spcBef>
              <a:spcAft>
                <a:spcPts val="0"/>
              </a:spcAft>
              <a:buClr>
                <a:schemeClr val="dk1"/>
              </a:buClr>
              <a:buSzPts val="2800"/>
              <a:buChar char="•"/>
            </a:pPr>
            <a:r>
              <a:rPr b="1" lang="en-US"/>
              <a:t>.org</a:t>
            </a:r>
            <a:r>
              <a:rPr lang="en-US"/>
              <a:t> = Non-profit organizations</a:t>
            </a:r>
            <a:endParaRPr/>
          </a:p>
          <a:p>
            <a:pPr indent="-228600" lvl="0" marL="228600" rtl="0" algn="l">
              <a:lnSpc>
                <a:spcPct val="90000"/>
              </a:lnSpc>
              <a:spcBef>
                <a:spcPts val="1000"/>
              </a:spcBef>
              <a:spcAft>
                <a:spcPts val="0"/>
              </a:spcAft>
              <a:buClr>
                <a:schemeClr val="dk1"/>
              </a:buClr>
              <a:buSzPts val="2800"/>
              <a:buChar char="•"/>
            </a:pPr>
            <a:r>
              <a:rPr b="1" lang="en-US"/>
              <a:t>.int</a:t>
            </a:r>
            <a:r>
              <a:rPr lang="en-US"/>
              <a:t> = International Organizations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Geographic Hierarchy (country code TLDs or ccTLDs)</a:t>
            </a:r>
            <a:endParaRPr/>
          </a:p>
        </p:txBody>
      </p:sp>
      <p:grpSp>
        <p:nvGrpSpPr>
          <p:cNvPr id="946" name="Google Shape;946;p79"/>
          <p:cNvGrpSpPr/>
          <p:nvPr/>
        </p:nvGrpSpPr>
        <p:grpSpPr>
          <a:xfrm>
            <a:off x="1042115" y="2244188"/>
            <a:ext cx="10225826" cy="3750324"/>
            <a:chOff x="0" y="0"/>
            <a:chExt cx="10225826" cy="3750324"/>
          </a:xfrm>
        </p:grpSpPr>
        <p:cxnSp>
          <p:nvCxnSpPr>
            <p:cNvPr id="947" name="Google Shape;947;p79"/>
            <p:cNvCxnSpPr/>
            <p:nvPr/>
          </p:nvCxnSpPr>
          <p:spPr>
            <a:xfrm>
              <a:off x="0" y="0"/>
              <a:ext cx="10225826"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948" name="Google Shape;948;p79"/>
            <p:cNvSpPr/>
            <p:nvPr/>
          </p:nvSpPr>
          <p:spPr>
            <a:xfrm>
              <a:off x="0" y="0"/>
              <a:ext cx="10225826" cy="187516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9"/>
            <p:cNvSpPr txBox="1"/>
            <p:nvPr/>
          </p:nvSpPr>
          <p:spPr>
            <a:xfrm>
              <a:off x="0" y="0"/>
              <a:ext cx="10225826" cy="1875162"/>
            </a:xfrm>
            <a:prstGeom prst="rect">
              <a:avLst/>
            </a:prstGeom>
            <a:noFill/>
            <a:ln>
              <a:noFill/>
            </a:ln>
          </p:spPr>
          <p:txBody>
            <a:bodyPr anchorCtr="0" anchor="t" bIns="133350" lIns="133350" spcFirstLastPara="1" rIns="133350" wrap="square" tIns="133350">
              <a:noAutofit/>
            </a:bodyPr>
            <a:lstStyle/>
            <a:p>
              <a:pPr indent="0" lvl="0" marL="0" marR="0" rtl="0" algn="l">
                <a:lnSpc>
                  <a:spcPct val="90000"/>
                </a:lnSpc>
                <a:spcBef>
                  <a:spcPts val="0"/>
                </a:spcBef>
                <a:spcAft>
                  <a:spcPts val="0"/>
                </a:spcAft>
                <a:buClr>
                  <a:schemeClr val="dk1"/>
                </a:buClr>
                <a:buSzPts val="3500"/>
                <a:buFont typeface="Calibri"/>
                <a:buNone/>
              </a:pPr>
              <a:r>
                <a:rPr b="0" i="0" lang="en-US" sz="3500" u="none" cap="none" strike="noStrike">
                  <a:solidFill>
                    <a:schemeClr val="dk1"/>
                  </a:solidFill>
                  <a:latin typeface="Calibri"/>
                  <a:ea typeface="Calibri"/>
                  <a:cs typeface="Calibri"/>
                  <a:sym typeface="Calibri"/>
                </a:rPr>
                <a:t>In geographic hierarchy, each country is assigned with two letter codes. e.g. .np for Nepal, .in for India, etc.</a:t>
              </a:r>
              <a:endParaRPr/>
            </a:p>
          </p:txBody>
        </p:sp>
        <p:cxnSp>
          <p:nvCxnSpPr>
            <p:cNvPr id="950" name="Google Shape;950;p79"/>
            <p:cNvCxnSpPr/>
            <p:nvPr/>
          </p:nvCxnSpPr>
          <p:spPr>
            <a:xfrm>
              <a:off x="0" y="1875162"/>
              <a:ext cx="10225826"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951" name="Google Shape;951;p79"/>
            <p:cNvSpPr/>
            <p:nvPr/>
          </p:nvSpPr>
          <p:spPr>
            <a:xfrm>
              <a:off x="0" y="1875162"/>
              <a:ext cx="10225826" cy="187516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9"/>
            <p:cNvSpPr txBox="1"/>
            <p:nvPr/>
          </p:nvSpPr>
          <p:spPr>
            <a:xfrm>
              <a:off x="0" y="1875162"/>
              <a:ext cx="10225826" cy="1875162"/>
            </a:xfrm>
            <a:prstGeom prst="rect">
              <a:avLst/>
            </a:prstGeom>
            <a:noFill/>
            <a:ln>
              <a:noFill/>
            </a:ln>
          </p:spPr>
          <p:txBody>
            <a:bodyPr anchorCtr="0" anchor="t" bIns="133350" lIns="133350" spcFirstLastPara="1" rIns="133350" wrap="square" tIns="133350">
              <a:noAutofit/>
            </a:bodyPr>
            <a:lstStyle/>
            <a:p>
              <a:pPr indent="0" lvl="0" marL="0" marR="0" rtl="0" algn="l">
                <a:lnSpc>
                  <a:spcPct val="90000"/>
                </a:lnSpc>
                <a:spcBef>
                  <a:spcPts val="0"/>
                </a:spcBef>
                <a:spcAft>
                  <a:spcPts val="0"/>
                </a:spcAft>
                <a:buClr>
                  <a:schemeClr val="dk1"/>
                </a:buClr>
                <a:buSzPts val="3500"/>
                <a:buFont typeface="Calibri"/>
                <a:buNone/>
              </a:pPr>
              <a:r>
                <a:rPr b="0" i="0" lang="en-US" sz="3500" u="none" cap="none" strike="noStrike">
                  <a:solidFill>
                    <a:schemeClr val="dk1"/>
                  </a:solidFill>
                  <a:latin typeface="Calibri"/>
                  <a:ea typeface="Calibri"/>
                  <a:cs typeface="Calibri"/>
                  <a:sym typeface="Calibri"/>
                </a:rPr>
                <a:t>Sometimes the organizational hierarchy are combined with geographic hierarchy to generate the single TLD, e.g. .edu.np (for educational institutions in Nepal), etc.</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8"/>
          <p:cNvSpPr txBox="1"/>
          <p:nvPr>
            <p:ph type="title"/>
          </p:nvPr>
        </p:nvSpPr>
        <p:spPr>
          <a:xfrm>
            <a:off x="838200" y="182675"/>
            <a:ext cx="10515600" cy="9177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OSI Layer</a:t>
            </a:r>
            <a:endParaRPr/>
          </a:p>
        </p:txBody>
      </p:sp>
      <p:sp>
        <p:nvSpPr>
          <p:cNvPr id="288" name="Google Shape;288;p8"/>
          <p:cNvSpPr txBox="1"/>
          <p:nvPr>
            <p:ph idx="1" type="body"/>
          </p:nvPr>
        </p:nvSpPr>
        <p:spPr>
          <a:xfrm>
            <a:off x="838200" y="1385597"/>
            <a:ext cx="10837571" cy="479136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Transport Layer: </a:t>
            </a:r>
            <a:endParaRPr i="1"/>
          </a:p>
          <a:p>
            <a:pPr indent="-228600" lvl="1" marL="685800" rtl="0" algn="l">
              <a:lnSpc>
                <a:spcPct val="90000"/>
              </a:lnSpc>
              <a:spcBef>
                <a:spcPts val="500"/>
              </a:spcBef>
              <a:spcAft>
                <a:spcPts val="0"/>
              </a:spcAft>
              <a:buClr>
                <a:schemeClr val="dk1"/>
              </a:buClr>
              <a:buSzPts val="2400"/>
              <a:buChar char="•"/>
            </a:pPr>
            <a:r>
              <a:rPr lang="en-US"/>
              <a:t>The transport layer provides reliable, end-to-end data transmission between applications running on different devices, using protocols such as TCP (Transmission Control Protocol) or UDP (User Datagram Protocol).</a:t>
            </a:r>
            <a:endParaRPr/>
          </a:p>
          <a:p>
            <a:pPr indent="-228600" lvl="1" marL="685800" rtl="0" algn="l">
              <a:lnSpc>
                <a:spcPct val="90000"/>
              </a:lnSpc>
              <a:spcBef>
                <a:spcPts val="500"/>
              </a:spcBef>
              <a:spcAft>
                <a:spcPts val="0"/>
              </a:spcAft>
              <a:buClr>
                <a:schemeClr val="dk1"/>
              </a:buClr>
              <a:buSzPts val="2400"/>
              <a:buChar char="•"/>
            </a:pPr>
            <a:r>
              <a:rPr lang="en-US"/>
              <a:t>E.g. TCP (Transmission Control Protocol), UDP (User Datagram Protocol)</a:t>
            </a:r>
            <a:endParaRPr/>
          </a:p>
          <a:p>
            <a:pPr indent="-228600" lvl="0" marL="228600" rtl="0" algn="l">
              <a:lnSpc>
                <a:spcPct val="90000"/>
              </a:lnSpc>
              <a:spcBef>
                <a:spcPts val="1000"/>
              </a:spcBef>
              <a:spcAft>
                <a:spcPts val="0"/>
              </a:spcAft>
              <a:buClr>
                <a:schemeClr val="dk1"/>
              </a:buClr>
              <a:buSzPts val="2800"/>
              <a:buChar char="•"/>
            </a:pPr>
            <a:r>
              <a:rPr b="1" i="1" lang="en-US"/>
              <a:t>Session Layer: </a:t>
            </a:r>
            <a:endParaRPr/>
          </a:p>
          <a:p>
            <a:pPr indent="-228600" lvl="1" marL="685800" rtl="0" algn="l">
              <a:lnSpc>
                <a:spcPct val="90000"/>
              </a:lnSpc>
              <a:spcBef>
                <a:spcPts val="500"/>
              </a:spcBef>
              <a:spcAft>
                <a:spcPts val="0"/>
              </a:spcAft>
              <a:buClr>
                <a:schemeClr val="dk1"/>
              </a:buClr>
              <a:buSzPts val="2400"/>
              <a:buChar char="•"/>
            </a:pPr>
            <a:r>
              <a:rPr lang="en-US"/>
              <a:t>The session layer establishes, manages, and terminates communication sessions between applications on different devices.</a:t>
            </a:r>
            <a:endParaRPr/>
          </a:p>
          <a:p>
            <a:pPr indent="-228600" lvl="1" marL="685800" rtl="0" algn="l">
              <a:lnSpc>
                <a:spcPct val="90000"/>
              </a:lnSpc>
              <a:spcBef>
                <a:spcPts val="500"/>
              </a:spcBef>
              <a:spcAft>
                <a:spcPts val="0"/>
              </a:spcAft>
              <a:buClr>
                <a:schemeClr val="dk1"/>
              </a:buClr>
              <a:buSzPts val="2400"/>
              <a:buChar char="•"/>
            </a:pPr>
            <a:r>
              <a:rPr lang="en-US"/>
              <a:t>E.g. NetBIOS, RPC (Remote Procedure Call)</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6" name="Shape 956"/>
        <p:cNvGrpSpPr/>
        <p:nvPr/>
      </p:nvGrpSpPr>
      <p:grpSpPr>
        <a:xfrm>
          <a:off x="0" y="0"/>
          <a:ext cx="0" cy="0"/>
          <a:chOff x="0" y="0"/>
          <a:chExt cx="0" cy="0"/>
        </a:xfrm>
      </p:grpSpPr>
      <p:sp>
        <p:nvSpPr>
          <p:cNvPr id="957" name="Google Shape;957;p8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8" name="Google Shape;958;p80"/>
          <p:cNvSpPr txBox="1"/>
          <p:nvPr>
            <p:ph type="title"/>
          </p:nvPr>
        </p:nvSpPr>
        <p:spPr>
          <a:xfrm>
            <a:off x="635000" y="640823"/>
            <a:ext cx="3418659" cy="55831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Second-level Domains</a:t>
            </a:r>
            <a:endParaRPr sz="5400"/>
          </a:p>
        </p:txBody>
      </p:sp>
      <p:sp>
        <p:nvSpPr>
          <p:cNvPr id="959" name="Google Shape;959;p80"/>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960" name="Google Shape;960;p80"/>
          <p:cNvGrpSpPr/>
          <p:nvPr/>
        </p:nvGrpSpPr>
        <p:grpSpPr>
          <a:xfrm>
            <a:off x="4648018" y="640822"/>
            <a:ext cx="6900512" cy="5536140"/>
            <a:chOff x="0" y="0"/>
            <a:chExt cx="6900512" cy="5536140"/>
          </a:xfrm>
        </p:grpSpPr>
        <p:cxnSp>
          <p:nvCxnSpPr>
            <p:cNvPr id="961" name="Google Shape;961;p80"/>
            <p:cNvCxnSpPr/>
            <p:nvPr/>
          </p:nvCxnSpPr>
          <p:spPr>
            <a:xfrm>
              <a:off x="0" y="0"/>
              <a:ext cx="6900512"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962" name="Google Shape;962;p80"/>
            <p:cNvSpPr/>
            <p:nvPr/>
          </p:nvSpPr>
          <p:spPr>
            <a:xfrm>
              <a:off x="0" y="0"/>
              <a:ext cx="6900512" cy="138403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0"/>
            <p:cNvSpPr txBox="1"/>
            <p:nvPr/>
          </p:nvSpPr>
          <p:spPr>
            <a:xfrm>
              <a:off x="0" y="0"/>
              <a:ext cx="6900512" cy="1384035"/>
            </a:xfrm>
            <a:prstGeom prst="rect">
              <a:avLst/>
            </a:prstGeom>
            <a:noFill/>
            <a:ln>
              <a:noFill/>
            </a:ln>
          </p:spPr>
          <p:txBody>
            <a:bodyPr anchorCtr="0" anchor="t" bIns="102850" lIns="102850" spcFirstLastPara="1" rIns="102850" wrap="square" tIns="102850">
              <a:noAutofit/>
            </a:bodyPr>
            <a:lstStyle/>
            <a:p>
              <a:pPr indent="0" lvl="0" marL="0" marR="0" rtl="0" algn="l">
                <a:lnSpc>
                  <a:spcPct val="90000"/>
                </a:lnSpc>
                <a:spcBef>
                  <a:spcPts val="0"/>
                </a:spcBef>
                <a:spcAft>
                  <a:spcPts val="0"/>
                </a:spcAft>
                <a:buClr>
                  <a:schemeClr val="dk1"/>
                </a:buClr>
                <a:buSzPts val="2700"/>
                <a:buFont typeface="Calibri"/>
                <a:buNone/>
              </a:pPr>
              <a:r>
                <a:rPr b="0" i="0" lang="en-US" sz="2700" u="none" cap="none" strike="noStrike">
                  <a:solidFill>
                    <a:schemeClr val="dk1"/>
                  </a:solidFill>
                  <a:latin typeface="Calibri"/>
                  <a:ea typeface="Calibri"/>
                  <a:cs typeface="Calibri"/>
                  <a:sym typeface="Calibri"/>
                </a:rPr>
                <a:t>This is the part of the domain that is directly below the Top-level-domain.</a:t>
              </a:r>
              <a:endParaRPr/>
            </a:p>
          </p:txBody>
        </p:sp>
        <p:cxnSp>
          <p:nvCxnSpPr>
            <p:cNvPr id="964" name="Google Shape;964;p80"/>
            <p:cNvCxnSpPr/>
            <p:nvPr/>
          </p:nvCxnSpPr>
          <p:spPr>
            <a:xfrm>
              <a:off x="0" y="1384035"/>
              <a:ext cx="6900512" cy="0"/>
            </a:xfrm>
            <a:prstGeom prst="straightConnector1">
              <a:avLst/>
            </a:prstGeom>
            <a:solidFill>
              <a:schemeClr val="accent3"/>
            </a:solidFill>
            <a:ln cap="flat" cmpd="sng" w="12700">
              <a:solidFill>
                <a:schemeClr val="accent3"/>
              </a:solidFill>
              <a:prstDash val="solid"/>
              <a:miter lim="800000"/>
              <a:headEnd len="sm" w="sm" type="none"/>
              <a:tailEnd len="sm" w="sm" type="none"/>
            </a:ln>
          </p:spPr>
        </p:cxnSp>
        <p:sp>
          <p:nvSpPr>
            <p:cNvPr id="965" name="Google Shape;965;p80"/>
            <p:cNvSpPr/>
            <p:nvPr/>
          </p:nvSpPr>
          <p:spPr>
            <a:xfrm>
              <a:off x="0" y="1384035"/>
              <a:ext cx="6900512" cy="138403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0"/>
            <p:cNvSpPr txBox="1"/>
            <p:nvPr/>
          </p:nvSpPr>
          <p:spPr>
            <a:xfrm>
              <a:off x="0" y="1384035"/>
              <a:ext cx="6900512" cy="1384035"/>
            </a:xfrm>
            <a:prstGeom prst="rect">
              <a:avLst/>
            </a:prstGeom>
            <a:noFill/>
            <a:ln>
              <a:noFill/>
            </a:ln>
          </p:spPr>
          <p:txBody>
            <a:bodyPr anchorCtr="0" anchor="t" bIns="102850" lIns="102850" spcFirstLastPara="1" rIns="102850" wrap="square" tIns="102850">
              <a:noAutofit/>
            </a:bodyPr>
            <a:lstStyle/>
            <a:p>
              <a:pPr indent="0" lvl="0" marL="0" marR="0" rtl="0" algn="l">
                <a:lnSpc>
                  <a:spcPct val="90000"/>
                </a:lnSpc>
                <a:spcBef>
                  <a:spcPts val="0"/>
                </a:spcBef>
                <a:spcAft>
                  <a:spcPts val="0"/>
                </a:spcAft>
                <a:buClr>
                  <a:schemeClr val="dk1"/>
                </a:buClr>
                <a:buSzPts val="2700"/>
                <a:buFont typeface="Calibri"/>
                <a:buNone/>
              </a:pPr>
              <a:r>
                <a:rPr b="0" i="0" lang="en-US" sz="2700" u="none" cap="none" strike="noStrike">
                  <a:solidFill>
                    <a:schemeClr val="dk1"/>
                  </a:solidFill>
                  <a:latin typeface="Calibri"/>
                  <a:ea typeface="Calibri"/>
                  <a:cs typeface="Calibri"/>
                  <a:sym typeface="Calibri"/>
                </a:rPr>
                <a:t>This is the main part of the domain name and can vary according to the buyer.</a:t>
              </a:r>
              <a:endParaRPr/>
            </a:p>
          </p:txBody>
        </p:sp>
        <p:cxnSp>
          <p:nvCxnSpPr>
            <p:cNvPr id="967" name="Google Shape;967;p80"/>
            <p:cNvCxnSpPr/>
            <p:nvPr/>
          </p:nvCxnSpPr>
          <p:spPr>
            <a:xfrm>
              <a:off x="0" y="2768070"/>
              <a:ext cx="6900512" cy="0"/>
            </a:xfrm>
            <a:prstGeom prst="straightConnector1">
              <a:avLst/>
            </a:prstGeom>
            <a:solidFill>
              <a:schemeClr val="accent4"/>
            </a:solidFill>
            <a:ln cap="flat" cmpd="sng" w="12700">
              <a:solidFill>
                <a:schemeClr val="accent4"/>
              </a:solidFill>
              <a:prstDash val="solid"/>
              <a:miter lim="800000"/>
              <a:headEnd len="sm" w="sm" type="none"/>
              <a:tailEnd len="sm" w="sm" type="none"/>
            </a:ln>
          </p:spPr>
        </p:cxnSp>
        <p:sp>
          <p:nvSpPr>
            <p:cNvPr id="968" name="Google Shape;968;p80"/>
            <p:cNvSpPr/>
            <p:nvPr/>
          </p:nvSpPr>
          <p:spPr>
            <a:xfrm>
              <a:off x="0" y="2768070"/>
              <a:ext cx="6900512" cy="138403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0"/>
            <p:cNvSpPr txBox="1"/>
            <p:nvPr/>
          </p:nvSpPr>
          <p:spPr>
            <a:xfrm>
              <a:off x="0" y="2768070"/>
              <a:ext cx="6900512" cy="1384035"/>
            </a:xfrm>
            <a:prstGeom prst="rect">
              <a:avLst/>
            </a:prstGeom>
            <a:noFill/>
            <a:ln>
              <a:noFill/>
            </a:ln>
          </p:spPr>
          <p:txBody>
            <a:bodyPr anchorCtr="0" anchor="t" bIns="102850" lIns="102850" spcFirstLastPara="1" rIns="102850" wrap="square" tIns="102850">
              <a:noAutofit/>
            </a:bodyPr>
            <a:lstStyle/>
            <a:p>
              <a:pPr indent="0" lvl="0" marL="0" marR="0" rtl="0" algn="l">
                <a:lnSpc>
                  <a:spcPct val="90000"/>
                </a:lnSpc>
                <a:spcBef>
                  <a:spcPts val="0"/>
                </a:spcBef>
                <a:spcAft>
                  <a:spcPts val="0"/>
                </a:spcAft>
                <a:buClr>
                  <a:schemeClr val="dk1"/>
                </a:buClr>
                <a:buSzPts val="2700"/>
                <a:buFont typeface="Calibri"/>
                <a:buNone/>
              </a:pPr>
              <a:r>
                <a:rPr b="0" i="0" lang="en-US" sz="2700" u="none" cap="none" strike="noStrike">
                  <a:solidFill>
                    <a:schemeClr val="dk1"/>
                  </a:solidFill>
                  <a:latin typeface="Calibri"/>
                  <a:ea typeface="Calibri"/>
                  <a:cs typeface="Calibri"/>
                  <a:sym typeface="Calibri"/>
                </a:rPr>
                <a:t>Once the second-level domain name is available under the required TLD, anyone can purchase it for their use.</a:t>
              </a:r>
              <a:endParaRPr/>
            </a:p>
          </p:txBody>
        </p:sp>
        <p:cxnSp>
          <p:nvCxnSpPr>
            <p:cNvPr id="970" name="Google Shape;970;p80"/>
            <p:cNvCxnSpPr/>
            <p:nvPr/>
          </p:nvCxnSpPr>
          <p:spPr>
            <a:xfrm>
              <a:off x="0" y="4152105"/>
              <a:ext cx="6900512" cy="0"/>
            </a:xfrm>
            <a:prstGeom prst="straightConnector1">
              <a:avLst/>
            </a:prstGeom>
            <a:solidFill>
              <a:srgbClr val="599BD5"/>
            </a:solidFill>
            <a:ln cap="flat" cmpd="sng" w="12700">
              <a:solidFill>
                <a:srgbClr val="599BD5"/>
              </a:solidFill>
              <a:prstDash val="solid"/>
              <a:miter lim="800000"/>
              <a:headEnd len="sm" w="sm" type="none"/>
              <a:tailEnd len="sm" w="sm" type="none"/>
            </a:ln>
          </p:spPr>
        </p:cxnSp>
        <p:sp>
          <p:nvSpPr>
            <p:cNvPr id="971" name="Google Shape;971;p80"/>
            <p:cNvSpPr/>
            <p:nvPr/>
          </p:nvSpPr>
          <p:spPr>
            <a:xfrm>
              <a:off x="0" y="4152105"/>
              <a:ext cx="6900512" cy="138403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0"/>
            <p:cNvSpPr txBox="1"/>
            <p:nvPr/>
          </p:nvSpPr>
          <p:spPr>
            <a:xfrm>
              <a:off x="0" y="4152105"/>
              <a:ext cx="6900512" cy="1384035"/>
            </a:xfrm>
            <a:prstGeom prst="rect">
              <a:avLst/>
            </a:prstGeom>
            <a:noFill/>
            <a:ln>
              <a:noFill/>
            </a:ln>
          </p:spPr>
          <p:txBody>
            <a:bodyPr anchorCtr="0" anchor="t" bIns="102850" lIns="102850" spcFirstLastPara="1" rIns="102850" wrap="square" tIns="102850">
              <a:noAutofit/>
            </a:bodyPr>
            <a:lstStyle/>
            <a:p>
              <a:pPr indent="0" lvl="0" marL="0" marR="0" rtl="0" algn="l">
                <a:lnSpc>
                  <a:spcPct val="90000"/>
                </a:lnSpc>
                <a:spcBef>
                  <a:spcPts val="0"/>
                </a:spcBef>
                <a:spcAft>
                  <a:spcPts val="0"/>
                </a:spcAft>
                <a:buClr>
                  <a:schemeClr val="dk1"/>
                </a:buClr>
                <a:buSzPts val="2700"/>
                <a:buFont typeface="Calibri"/>
                <a:buNone/>
              </a:pPr>
              <a:r>
                <a:rPr b="0" i="0" lang="en-US" sz="2700" u="none" cap="none" strike="noStrike">
                  <a:solidFill>
                    <a:schemeClr val="dk1"/>
                  </a:solidFill>
                  <a:latin typeface="Calibri"/>
                  <a:ea typeface="Calibri"/>
                  <a:cs typeface="Calibri"/>
                  <a:sym typeface="Calibri"/>
                </a:rPr>
                <a:t>E.g. in </a:t>
              </a:r>
              <a:r>
                <a:rPr b="0" i="0" lang="en-US" sz="2700" u="sng" cap="none" strike="noStrike">
                  <a:solidFill>
                    <a:schemeClr val="dk1"/>
                  </a:solidFill>
                  <a:latin typeface="Calibri"/>
                  <a:ea typeface="Calibri"/>
                  <a:cs typeface="Calibri"/>
                  <a:sym typeface="Calibri"/>
                  <a:hlinkClick r:id="rId3">
                    <a:extLst>
                      <a:ext uri="{A12FA001-AC4F-418D-AE19-62706E023703}">
                        <ahyp:hlinkClr val="tx"/>
                      </a:ext>
                    </a:extLst>
                  </a:hlinkClick>
                </a:rPr>
                <a:t>www.google.com</a:t>
              </a:r>
              <a:r>
                <a:rPr b="0" i="0" lang="en-US" sz="2700" u="none" cap="none" strike="noStrike">
                  <a:solidFill>
                    <a:schemeClr val="dk1"/>
                  </a:solidFill>
                  <a:latin typeface="Calibri"/>
                  <a:ea typeface="Calibri"/>
                  <a:cs typeface="Calibri"/>
                  <a:sym typeface="Calibri"/>
                </a:rPr>
                <a:t>, google is a Second-Level-Domain.</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6" name="Shape 976"/>
        <p:cNvGrpSpPr/>
        <p:nvPr/>
      </p:nvGrpSpPr>
      <p:grpSpPr>
        <a:xfrm>
          <a:off x="0" y="0"/>
          <a:ext cx="0" cy="0"/>
          <a:chOff x="0" y="0"/>
          <a:chExt cx="0" cy="0"/>
        </a:xfrm>
      </p:grpSpPr>
      <p:sp>
        <p:nvSpPr>
          <p:cNvPr id="977" name="Google Shape;977;p8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8" name="Google Shape;978;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Sub-domain</a:t>
            </a:r>
            <a:endParaRPr sz="5400"/>
          </a:p>
        </p:txBody>
      </p:sp>
      <p:sp>
        <p:nvSpPr>
          <p:cNvPr id="979" name="Google Shape;979;p81"/>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0" name="Google Shape;980;p81"/>
          <p:cNvSpPr txBox="1"/>
          <p:nvPr>
            <p:ph idx="1" type="body"/>
          </p:nvPr>
        </p:nvSpPr>
        <p:spPr>
          <a:xfrm>
            <a:off x="838200" y="1929384"/>
            <a:ext cx="10837571" cy="44631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It can be defined as the domain that is a part of the </a:t>
            </a:r>
            <a:r>
              <a:rPr b="1" i="1" lang="en-US" sz="2400"/>
              <a:t>main domain</a:t>
            </a:r>
            <a:r>
              <a:rPr lang="en-US" sz="2400"/>
              <a:t> (i.e. second-leveldomain)</a:t>
            </a:r>
            <a:endParaRPr sz="2400"/>
          </a:p>
          <a:p>
            <a:pPr indent="-228600" lvl="0" marL="228600" rtl="0" algn="l">
              <a:lnSpc>
                <a:spcPct val="90000"/>
              </a:lnSpc>
              <a:spcBef>
                <a:spcPts val="1000"/>
              </a:spcBef>
              <a:spcAft>
                <a:spcPts val="0"/>
              </a:spcAft>
              <a:buClr>
                <a:schemeClr val="dk1"/>
              </a:buClr>
              <a:buSzPts val="2400"/>
              <a:buChar char="•"/>
            </a:pPr>
            <a:r>
              <a:rPr lang="en-US" sz="2400"/>
              <a:t>Suppose in the two domains: </a:t>
            </a:r>
            <a:r>
              <a:rPr lang="en-US" sz="2400" u="sng">
                <a:solidFill>
                  <a:schemeClr val="hlink"/>
                </a:solidFill>
                <a:hlinkClick r:id="rId3"/>
              </a:rPr>
              <a:t>www.one.example.com</a:t>
            </a:r>
            <a:r>
              <a:rPr lang="en-US" sz="2400"/>
              <a:t> and </a:t>
            </a:r>
            <a:r>
              <a:rPr lang="en-US" sz="2400" u="sng">
                <a:solidFill>
                  <a:schemeClr val="hlink"/>
                </a:solidFill>
                <a:hlinkClick r:id="rId4"/>
              </a:rPr>
              <a:t>www.two.example.com</a:t>
            </a:r>
            <a:r>
              <a:rPr lang="en-US" sz="2400"/>
              <a:t>, both the domains are the sub-domains of the main domain </a:t>
            </a:r>
            <a:r>
              <a:rPr lang="en-US" sz="2400" u="sng">
                <a:solidFill>
                  <a:schemeClr val="hlink"/>
                </a:solidFill>
                <a:hlinkClick r:id="rId5"/>
              </a:rPr>
              <a:t>www.example.com</a:t>
            </a:r>
            <a:endParaRPr sz="2400"/>
          </a:p>
          <a:p>
            <a:pPr indent="-228600" lvl="0" marL="228600" rtl="0" algn="l">
              <a:lnSpc>
                <a:spcPct val="90000"/>
              </a:lnSpc>
              <a:spcBef>
                <a:spcPts val="1000"/>
              </a:spcBef>
              <a:spcAft>
                <a:spcPts val="0"/>
              </a:spcAft>
              <a:buClr>
                <a:schemeClr val="dk1"/>
              </a:buClr>
              <a:buSzPts val="2400"/>
              <a:buChar char="•"/>
            </a:pPr>
            <a:r>
              <a:rPr lang="en-US" sz="2400"/>
              <a:t>Complete Example:</a:t>
            </a:r>
            <a:endParaRPr sz="2400"/>
          </a:p>
          <a:p>
            <a:pPr indent="-228600" lvl="1" marL="685800" rtl="0" algn="l">
              <a:lnSpc>
                <a:spcPct val="90000"/>
              </a:lnSpc>
              <a:spcBef>
                <a:spcPts val="500"/>
              </a:spcBef>
              <a:spcAft>
                <a:spcPts val="0"/>
              </a:spcAft>
              <a:buClr>
                <a:schemeClr val="dk1"/>
              </a:buClr>
              <a:buSzPts val="2400"/>
              <a:buChar char="•"/>
            </a:pPr>
            <a:r>
              <a:rPr b="1" lang="en-US"/>
              <a:t>e</a:t>
            </a:r>
            <a:r>
              <a:rPr b="1" i="1" lang="en-US"/>
              <a:t>.g. URL: </a:t>
            </a:r>
            <a:r>
              <a:rPr b="1" i="1" lang="en-US" u="sng">
                <a:solidFill>
                  <a:schemeClr val="hlink"/>
                </a:solidFill>
                <a:hlinkClick r:id="rId6"/>
              </a:rPr>
              <a:t>http://www.example.net/index.html </a:t>
            </a:r>
            <a:r>
              <a:rPr b="1" i="1" lang="en-US"/>
              <a:t>here, </a:t>
            </a:r>
            <a:endParaRPr/>
          </a:p>
          <a:p>
            <a:pPr indent="-228600" lvl="1" marL="685800" rtl="0" algn="l">
              <a:lnSpc>
                <a:spcPct val="90000"/>
              </a:lnSpc>
              <a:spcBef>
                <a:spcPts val="500"/>
              </a:spcBef>
              <a:spcAft>
                <a:spcPts val="0"/>
              </a:spcAft>
              <a:buClr>
                <a:schemeClr val="dk1"/>
              </a:buClr>
              <a:buSzPts val="2400"/>
              <a:buChar char="•"/>
            </a:pPr>
            <a:r>
              <a:rPr b="1" i="1" lang="en-US"/>
              <a:t>Top-level-domain: .net</a:t>
            </a:r>
            <a:endParaRPr b="1" i="1"/>
          </a:p>
          <a:p>
            <a:pPr indent="-228600" lvl="1" marL="685800" rtl="0" algn="l">
              <a:lnSpc>
                <a:spcPct val="90000"/>
              </a:lnSpc>
              <a:spcBef>
                <a:spcPts val="500"/>
              </a:spcBef>
              <a:spcAft>
                <a:spcPts val="0"/>
              </a:spcAft>
              <a:buClr>
                <a:schemeClr val="dk1"/>
              </a:buClr>
              <a:buSzPts val="2400"/>
              <a:buChar char="•"/>
            </a:pPr>
            <a:r>
              <a:rPr b="1" i="1" lang="en-US"/>
              <a:t>Second-level domain : example</a:t>
            </a:r>
            <a:endParaRPr b="1" i="1"/>
          </a:p>
          <a:p>
            <a:pPr indent="-228600" lvl="1" marL="685800" rtl="0" algn="l">
              <a:lnSpc>
                <a:spcPct val="90000"/>
              </a:lnSpc>
              <a:spcBef>
                <a:spcPts val="500"/>
              </a:spcBef>
              <a:spcAft>
                <a:spcPts val="0"/>
              </a:spcAft>
              <a:buClr>
                <a:schemeClr val="dk1"/>
              </a:buClr>
              <a:buSzPts val="2400"/>
              <a:buChar char="•"/>
            </a:pPr>
            <a:r>
              <a:rPr b="1" i="1" lang="en-US"/>
              <a:t>Host name: www</a:t>
            </a:r>
            <a:endParaRPr b="1" i="1"/>
          </a:p>
          <a:p>
            <a:pPr indent="-228600" lvl="0" marL="228600" rtl="0" algn="l">
              <a:lnSpc>
                <a:spcPct val="90000"/>
              </a:lnSpc>
              <a:spcBef>
                <a:spcPts val="1000"/>
              </a:spcBef>
              <a:spcAft>
                <a:spcPts val="0"/>
              </a:spcAft>
              <a:buClr>
                <a:schemeClr val="dk1"/>
              </a:buClr>
              <a:buSzPts val="2400"/>
              <a:buChar char="•"/>
            </a:pPr>
            <a:r>
              <a:rPr lang="en-US" sz="2400"/>
              <a:t>Note: A domain name may point to multiple IP addresses to provide server redundancy for the services offered.</a:t>
            </a:r>
            <a:endParaRPr sz="24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4" name="Shape 984"/>
        <p:cNvGrpSpPr/>
        <p:nvPr/>
      </p:nvGrpSpPr>
      <p:grpSpPr>
        <a:xfrm>
          <a:off x="0" y="0"/>
          <a:ext cx="0" cy="0"/>
          <a:chOff x="0" y="0"/>
          <a:chExt cx="0" cy="0"/>
        </a:xfrm>
      </p:grpSpPr>
      <p:pic>
        <p:nvPicPr>
          <p:cNvPr descr="Diagram&#10;&#10;Description automatically generated" id="985" name="Google Shape;985;p82"/>
          <p:cNvPicPr preferRelativeResize="0"/>
          <p:nvPr>
            <p:ph idx="1" type="body"/>
          </p:nvPr>
        </p:nvPicPr>
        <p:blipFill rotWithShape="1">
          <a:blip r:embed="rId3">
            <a:alphaModFix/>
          </a:blip>
          <a:srcRect b="0" l="0" r="0" t="0"/>
          <a:stretch/>
        </p:blipFill>
        <p:spPr>
          <a:xfrm>
            <a:off x="2194341" y="428819"/>
            <a:ext cx="8221880" cy="600036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9" name="Shape 989"/>
        <p:cNvGrpSpPr/>
        <p:nvPr/>
      </p:nvGrpSpPr>
      <p:grpSpPr>
        <a:xfrm>
          <a:off x="0" y="0"/>
          <a:ext cx="0" cy="0"/>
          <a:chOff x="0" y="0"/>
          <a:chExt cx="0" cy="0"/>
        </a:xfrm>
      </p:grpSpPr>
      <p:pic>
        <p:nvPicPr>
          <p:cNvPr descr="Graphical user interface, application&#10;&#10;Description automatically generated" id="990" name="Google Shape;990;p83"/>
          <p:cNvPicPr preferRelativeResize="0"/>
          <p:nvPr>
            <p:ph idx="1" type="body"/>
          </p:nvPr>
        </p:nvPicPr>
        <p:blipFill rotWithShape="1">
          <a:blip r:embed="rId3">
            <a:alphaModFix/>
          </a:blip>
          <a:srcRect b="0" l="0" r="0" t="0"/>
          <a:stretch/>
        </p:blipFill>
        <p:spPr>
          <a:xfrm>
            <a:off x="2452898" y="643466"/>
            <a:ext cx="7286204" cy="557106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4" name="Shape 994"/>
        <p:cNvGrpSpPr/>
        <p:nvPr/>
      </p:nvGrpSpPr>
      <p:grpSpPr>
        <a:xfrm>
          <a:off x="0" y="0"/>
          <a:ext cx="0" cy="0"/>
          <a:chOff x="0" y="0"/>
          <a:chExt cx="0" cy="0"/>
        </a:xfrm>
      </p:grpSpPr>
      <p:sp>
        <p:nvSpPr>
          <p:cNvPr id="995" name="Google Shape;995;p8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6" name="Google Shape;996;p84"/>
          <p:cNvSpPr/>
          <p:nvPr/>
        </p:nvSpPr>
        <p:spPr>
          <a:xfrm>
            <a:off x="0" y="0"/>
            <a:ext cx="5779911" cy="6858000"/>
          </a:xfrm>
          <a:prstGeom prst="rect">
            <a:avLst/>
          </a:prstGeom>
          <a:gradFill>
            <a:gsLst>
              <a:gs pos="0">
                <a:schemeClr val="accent1"/>
              </a:gs>
              <a:gs pos="100000">
                <a:schemeClr val="accent2"/>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97" name="Google Shape;997;p84"/>
          <p:cNvSpPr txBox="1"/>
          <p:nvPr>
            <p:ph type="title"/>
          </p:nvPr>
        </p:nvSpPr>
        <p:spPr>
          <a:xfrm>
            <a:off x="1188069" y="381935"/>
            <a:ext cx="4008583" cy="597441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6200"/>
              <a:buFont typeface="Calibri"/>
              <a:buNone/>
            </a:pPr>
            <a:r>
              <a:rPr lang="en-US" sz="6200">
                <a:solidFill>
                  <a:srgbClr val="FFFFFF"/>
                </a:solidFill>
              </a:rPr>
              <a:t>Assignment</a:t>
            </a:r>
            <a:endParaRPr sz="6200">
              <a:solidFill>
                <a:srgbClr val="FFFFFF"/>
              </a:solidFill>
            </a:endParaRPr>
          </a:p>
        </p:txBody>
      </p:sp>
      <p:grpSp>
        <p:nvGrpSpPr>
          <p:cNvPr id="998" name="Google Shape;998;p84"/>
          <p:cNvGrpSpPr/>
          <p:nvPr/>
        </p:nvGrpSpPr>
        <p:grpSpPr>
          <a:xfrm>
            <a:off x="613892" y="554152"/>
            <a:ext cx="574177" cy="1075866"/>
            <a:chOff x="613892" y="554152"/>
            <a:chExt cx="574177" cy="1075866"/>
          </a:xfrm>
        </p:grpSpPr>
        <p:sp>
          <p:nvSpPr>
            <p:cNvPr id="999" name="Google Shape;999;p84"/>
            <p:cNvSpPr/>
            <p:nvPr/>
          </p:nvSpPr>
          <p:spPr>
            <a:xfrm>
              <a:off x="633061" y="554152"/>
              <a:ext cx="171515" cy="171515"/>
            </a:xfrm>
            <a:custGeom>
              <a:rect b="b" l="l" r="r" t="t"/>
              <a:pathLst>
                <a:path extrusionOk="0" h="171515" w="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0" name="Google Shape;1000;p84"/>
            <p:cNvSpPr/>
            <p:nvPr/>
          </p:nvSpPr>
          <p:spPr>
            <a:xfrm>
              <a:off x="1075643" y="837005"/>
              <a:ext cx="112426" cy="112426"/>
            </a:xfrm>
            <a:custGeom>
              <a:rect b="b" l="l" r="r" t="t"/>
              <a:pathLst>
                <a:path extrusionOk="0" h="112426" w="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1" name="Google Shape;1001;p84"/>
            <p:cNvSpPr/>
            <p:nvPr/>
          </p:nvSpPr>
          <p:spPr>
            <a:xfrm>
              <a:off x="613892" y="1472473"/>
              <a:ext cx="157545" cy="157545"/>
            </a:xfrm>
            <a:custGeom>
              <a:rect b="b" l="l" r="r" t="t"/>
              <a:pathLst>
                <a:path extrusionOk="0" h="157545" w="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02" name="Google Shape;1002;p84"/>
          <p:cNvSpPr txBox="1"/>
          <p:nvPr>
            <p:ph idx="1" type="body"/>
          </p:nvPr>
        </p:nvSpPr>
        <p:spPr>
          <a:xfrm>
            <a:off x="6104050" y="550597"/>
            <a:ext cx="5490676" cy="579502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solidFill>
                  <a:schemeClr val="dk1"/>
                </a:solidFill>
              </a:rPr>
              <a:t>Differentiate between:</a:t>
            </a:r>
            <a:endParaRPr sz="2400">
              <a:solidFill>
                <a:schemeClr val="dk1"/>
              </a:solidFill>
            </a:endParaRPr>
          </a:p>
          <a:p>
            <a:pPr indent="-457200" lvl="1" marL="914400" rtl="0" algn="l">
              <a:lnSpc>
                <a:spcPct val="90000"/>
              </a:lnSpc>
              <a:spcBef>
                <a:spcPts val="500"/>
              </a:spcBef>
              <a:spcAft>
                <a:spcPts val="0"/>
              </a:spcAft>
              <a:buClr>
                <a:schemeClr val="dk1"/>
              </a:buClr>
              <a:buSzPts val="2400"/>
              <a:buAutoNum type="arabicPeriod"/>
            </a:pPr>
            <a:r>
              <a:rPr b="1" i="1" lang="en-US">
                <a:solidFill>
                  <a:schemeClr val="dk1"/>
                </a:solidFill>
              </a:rPr>
              <a:t>URL and URI and</a:t>
            </a:r>
            <a:endParaRPr b="1" i="1">
              <a:solidFill>
                <a:schemeClr val="dk1"/>
              </a:solidFill>
            </a:endParaRPr>
          </a:p>
          <a:p>
            <a:pPr indent="-457200" lvl="1" marL="914400" rtl="0" algn="l">
              <a:lnSpc>
                <a:spcPct val="90000"/>
              </a:lnSpc>
              <a:spcBef>
                <a:spcPts val="500"/>
              </a:spcBef>
              <a:spcAft>
                <a:spcPts val="0"/>
              </a:spcAft>
              <a:buClr>
                <a:schemeClr val="dk1"/>
              </a:buClr>
              <a:buSzPts val="2400"/>
              <a:buAutoNum type="arabicPeriod"/>
            </a:pPr>
            <a:r>
              <a:rPr b="1" i="1" lang="en-US">
                <a:solidFill>
                  <a:schemeClr val="dk1"/>
                </a:solidFill>
              </a:rPr>
              <a:t>SMTP and POP3</a:t>
            </a:r>
            <a:endParaRPr b="1" i="1">
              <a:solidFill>
                <a:schemeClr val="dk1"/>
              </a:solidFill>
            </a:endParaRPr>
          </a:p>
          <a:p>
            <a:pPr indent="-228600" lvl="0" marL="228600" rtl="0" algn="l">
              <a:lnSpc>
                <a:spcPct val="90000"/>
              </a:lnSpc>
              <a:spcBef>
                <a:spcPts val="1000"/>
              </a:spcBef>
              <a:spcAft>
                <a:spcPts val="0"/>
              </a:spcAft>
              <a:buClr>
                <a:schemeClr val="dk1"/>
              </a:buClr>
              <a:buSzPts val="2400"/>
              <a:buChar char="•"/>
            </a:pPr>
            <a:r>
              <a:rPr lang="en-US" sz="2400">
                <a:solidFill>
                  <a:schemeClr val="dk1"/>
                </a:solidFill>
              </a:rPr>
              <a:t>What are the series of steps that happen when a URL is requested from the address field of a browser of internet connected computer? Illustrate with suitable figure.</a:t>
            </a:r>
            <a:endParaRPr sz="2400">
              <a:solidFill>
                <a:schemeClr val="dk1"/>
              </a:solidFill>
            </a:endParaRPr>
          </a:p>
        </p:txBody>
      </p:sp>
      <p:cxnSp>
        <p:nvCxnSpPr>
          <p:cNvPr id="1003" name="Google Shape;1003;p84"/>
          <p:cNvCxnSpPr/>
          <p:nvPr/>
        </p:nvCxnSpPr>
        <p:spPr>
          <a:xfrm>
            <a:off x="11586162" y="3610394"/>
            <a:ext cx="0" cy="3238728"/>
          </a:xfrm>
          <a:prstGeom prst="straightConnector1">
            <a:avLst/>
          </a:prstGeom>
          <a:noFill/>
          <a:ln cap="sq" cmpd="sng" w="25400">
            <a:solidFill>
              <a:schemeClr val="accent1"/>
            </a:solidFill>
            <a:prstDash val="solid"/>
            <a:bevel/>
            <a:headEnd len="sm" w="sm" type="none"/>
            <a:tailEnd len="sm" w="sm"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7" name="Shape 1007"/>
        <p:cNvGrpSpPr/>
        <p:nvPr/>
      </p:nvGrpSpPr>
      <p:grpSpPr>
        <a:xfrm>
          <a:off x="0" y="0"/>
          <a:ext cx="0" cy="0"/>
          <a:chOff x="0" y="0"/>
          <a:chExt cx="0" cy="0"/>
        </a:xfrm>
      </p:grpSpPr>
      <p:sp>
        <p:nvSpPr>
          <p:cNvPr id="1008" name="Google Shape;1008;p85"/>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9" name="Google Shape;1009;p85"/>
          <p:cNvSpPr txBox="1"/>
          <p:nvPr>
            <p:ph type="title"/>
          </p:nvPr>
        </p:nvSpPr>
        <p:spPr>
          <a:xfrm>
            <a:off x="4553733" y="97704"/>
            <a:ext cx="6798541" cy="666779"/>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4000"/>
              <a:t>Domain Name Registration Process</a:t>
            </a:r>
            <a:endParaRPr sz="4000"/>
          </a:p>
        </p:txBody>
      </p:sp>
      <p:pic>
        <p:nvPicPr>
          <p:cNvPr descr="Exclamation mark on a yellow background" id="1010" name="Google Shape;1010;p85"/>
          <p:cNvPicPr preferRelativeResize="0"/>
          <p:nvPr/>
        </p:nvPicPr>
        <p:blipFill rotWithShape="1">
          <a:blip r:embed="rId3">
            <a:alphaModFix/>
          </a:blip>
          <a:srcRect b="4" l="33588" r="20520" t="0"/>
          <a:stretch/>
        </p:blipFill>
        <p:spPr>
          <a:xfrm>
            <a:off x="1" y="10"/>
            <a:ext cx="4196496" cy="6857990"/>
          </a:xfrm>
          <a:prstGeom prst="rect">
            <a:avLst/>
          </a:prstGeom>
          <a:noFill/>
          <a:ln>
            <a:noFill/>
          </a:ln>
        </p:spPr>
      </p:pic>
      <p:sp>
        <p:nvSpPr>
          <p:cNvPr id="1011" name="Google Shape;1011;p85"/>
          <p:cNvSpPr txBox="1"/>
          <p:nvPr>
            <p:ph idx="1" type="body"/>
          </p:nvPr>
        </p:nvSpPr>
        <p:spPr>
          <a:xfrm>
            <a:off x="4349819" y="971690"/>
            <a:ext cx="7646397" cy="583022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First of all, we need to check for desired domain name on </a:t>
            </a:r>
            <a:r>
              <a:rPr b="1" i="1" lang="en-US" sz="2400"/>
              <a:t>whois.net.</a:t>
            </a:r>
            <a:endParaRPr b="1" i="1" sz="2400"/>
          </a:p>
          <a:p>
            <a:pPr indent="-228600" lvl="0" marL="228600" rtl="0" algn="l">
              <a:lnSpc>
                <a:spcPct val="90000"/>
              </a:lnSpc>
              <a:spcBef>
                <a:spcPts val="1000"/>
              </a:spcBef>
              <a:spcAft>
                <a:spcPts val="0"/>
              </a:spcAft>
              <a:buClr>
                <a:schemeClr val="dk1"/>
              </a:buClr>
              <a:buSzPts val="2400"/>
              <a:buChar char="•"/>
            </a:pPr>
            <a:r>
              <a:rPr lang="en-US" sz="2400"/>
              <a:t>After we have chosen a suitable domain name after verifying the availability of desired domain name, we need to submit the domain name registration request to a registrar. (e.g. GoDaddy, Bluehost, Namecheap, Hostgator,etc).</a:t>
            </a:r>
            <a:endParaRPr sz="2400"/>
          </a:p>
          <a:p>
            <a:pPr indent="-228600" lvl="0" marL="228600" rtl="0" algn="l">
              <a:lnSpc>
                <a:spcPct val="90000"/>
              </a:lnSpc>
              <a:spcBef>
                <a:spcPts val="1000"/>
              </a:spcBef>
              <a:spcAft>
                <a:spcPts val="0"/>
              </a:spcAft>
              <a:buClr>
                <a:schemeClr val="dk1"/>
              </a:buClr>
              <a:buSzPts val="2400"/>
              <a:buChar char="•"/>
            </a:pPr>
            <a:r>
              <a:rPr lang="en-US" sz="2400"/>
              <a:t>Normally, we need to submit the following information to the registrar:</a:t>
            </a:r>
            <a:endParaRPr sz="2400"/>
          </a:p>
          <a:p>
            <a:pPr indent="-457200" lvl="1" marL="914400" rtl="0" algn="l">
              <a:lnSpc>
                <a:spcPct val="90000"/>
              </a:lnSpc>
              <a:spcBef>
                <a:spcPts val="500"/>
              </a:spcBef>
              <a:spcAft>
                <a:spcPts val="0"/>
              </a:spcAft>
              <a:buClr>
                <a:schemeClr val="dk1"/>
              </a:buClr>
              <a:buSzPts val="2200"/>
              <a:buAutoNum type="arabicPeriod"/>
            </a:pPr>
            <a:r>
              <a:rPr b="1" i="1" lang="en-US" sz="2200"/>
              <a:t>The desired domain name,</a:t>
            </a:r>
            <a:endParaRPr/>
          </a:p>
          <a:p>
            <a:pPr indent="-457200" lvl="1" marL="914400" rtl="0" algn="l">
              <a:lnSpc>
                <a:spcPct val="90000"/>
              </a:lnSpc>
              <a:spcBef>
                <a:spcPts val="500"/>
              </a:spcBef>
              <a:spcAft>
                <a:spcPts val="0"/>
              </a:spcAft>
              <a:buClr>
                <a:schemeClr val="dk1"/>
              </a:buClr>
              <a:buSzPts val="2200"/>
              <a:buAutoNum type="arabicPeriod"/>
            </a:pPr>
            <a:r>
              <a:rPr b="1" i="1" lang="en-US" sz="2200"/>
              <a:t>The name and contact information </a:t>
            </a:r>
            <a:r>
              <a:rPr i="1" lang="en-US" sz="2200"/>
              <a:t>(including, email address, physical address, contact phone number and so on) </a:t>
            </a:r>
            <a:r>
              <a:rPr b="1" i="1" lang="en-US" sz="2200"/>
              <a:t>for the domain registrant, administrative and billing contacts.</a:t>
            </a:r>
            <a:endParaRPr/>
          </a:p>
          <a:p>
            <a:pPr indent="-457200" lvl="1" marL="914400" rtl="0" algn="l">
              <a:lnSpc>
                <a:spcPct val="90000"/>
              </a:lnSpc>
              <a:spcBef>
                <a:spcPts val="500"/>
              </a:spcBef>
              <a:spcAft>
                <a:spcPts val="0"/>
              </a:spcAft>
              <a:buClr>
                <a:schemeClr val="dk1"/>
              </a:buClr>
              <a:buSzPts val="2200"/>
              <a:buAutoNum type="arabicPeriod"/>
            </a:pPr>
            <a:r>
              <a:rPr b="1" i="1" lang="en-US" sz="2200"/>
              <a:t>The desired domain registration terms,</a:t>
            </a:r>
            <a:endParaRPr/>
          </a:p>
          <a:p>
            <a:pPr indent="-457200" lvl="1" marL="914400" rtl="0" algn="l">
              <a:lnSpc>
                <a:spcPct val="90000"/>
              </a:lnSpc>
              <a:spcBef>
                <a:spcPts val="500"/>
              </a:spcBef>
              <a:spcAft>
                <a:spcPts val="0"/>
              </a:spcAft>
              <a:buClr>
                <a:schemeClr val="dk1"/>
              </a:buClr>
              <a:buSzPts val="2200"/>
              <a:buAutoNum type="arabicPeriod"/>
            </a:pPr>
            <a:r>
              <a:rPr b="1" i="1" lang="en-US" sz="2200"/>
              <a:t>Payment information.</a:t>
            </a:r>
            <a:endParaRPr b="1" i="1" sz="22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5" name="Shape 1015"/>
        <p:cNvGrpSpPr/>
        <p:nvPr/>
      </p:nvGrpSpPr>
      <p:grpSpPr>
        <a:xfrm>
          <a:off x="0" y="0"/>
          <a:ext cx="0" cy="0"/>
          <a:chOff x="0" y="0"/>
          <a:chExt cx="0" cy="0"/>
        </a:xfrm>
      </p:grpSpPr>
      <p:sp>
        <p:nvSpPr>
          <p:cNvPr id="1016" name="Google Shape;1016;p86"/>
          <p:cNvSpPr/>
          <p:nvPr/>
        </p:nvSpPr>
        <p:spPr>
          <a:xfrm>
            <a:off x="3049"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7" name="Google Shape;1017;p86"/>
          <p:cNvSpPr txBox="1"/>
          <p:nvPr>
            <p:ph idx="1" type="body"/>
          </p:nvPr>
        </p:nvSpPr>
        <p:spPr>
          <a:xfrm>
            <a:off x="420616" y="848584"/>
            <a:ext cx="5836265" cy="575800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200"/>
              <a:buChar char="•"/>
            </a:pPr>
            <a:r>
              <a:rPr lang="en-US" sz="2200"/>
              <a:t>Once we have provided all these information to the registrar, then we will </a:t>
            </a:r>
            <a:r>
              <a:rPr b="1" i="1" lang="en-US" sz="2200"/>
              <a:t>initiate the domain name registration</a:t>
            </a:r>
            <a:r>
              <a:rPr lang="en-US" sz="2200"/>
              <a:t> process for us.</a:t>
            </a:r>
            <a:endParaRPr sz="2200"/>
          </a:p>
          <a:p>
            <a:pPr indent="-228600" lvl="0" marL="228600" rtl="0" algn="l">
              <a:lnSpc>
                <a:spcPct val="90000"/>
              </a:lnSpc>
              <a:spcBef>
                <a:spcPts val="1000"/>
              </a:spcBef>
              <a:spcAft>
                <a:spcPts val="0"/>
              </a:spcAft>
              <a:buClr>
                <a:schemeClr val="dk1"/>
              </a:buClr>
              <a:buSzPts val="2200"/>
              <a:buChar char="•"/>
            </a:pPr>
            <a:r>
              <a:rPr lang="en-US" sz="2200"/>
              <a:t>The registrar will send our domain name request and the contact and technical information of the domain name to the registry.</a:t>
            </a:r>
            <a:endParaRPr sz="2200"/>
          </a:p>
          <a:p>
            <a:pPr indent="-228600" lvl="0" marL="228600" rtl="0" algn="l">
              <a:lnSpc>
                <a:spcPct val="90000"/>
              </a:lnSpc>
              <a:spcBef>
                <a:spcPts val="1000"/>
              </a:spcBef>
              <a:spcAft>
                <a:spcPts val="0"/>
              </a:spcAft>
              <a:buClr>
                <a:schemeClr val="dk1"/>
              </a:buClr>
              <a:buSzPts val="2200"/>
              <a:buChar char="•"/>
            </a:pPr>
            <a:r>
              <a:rPr lang="en-US" sz="2200"/>
              <a:t>The registry files the contact information for </a:t>
            </a:r>
            <a:r>
              <a:rPr b="1" lang="en-US" sz="2200"/>
              <a:t>whois.</a:t>
            </a:r>
            <a:endParaRPr b="1" sz="2200"/>
          </a:p>
          <a:p>
            <a:pPr indent="-228600" lvl="0" marL="228600" rtl="0" algn="l">
              <a:lnSpc>
                <a:spcPct val="90000"/>
              </a:lnSpc>
              <a:spcBef>
                <a:spcPts val="1000"/>
              </a:spcBef>
              <a:spcAft>
                <a:spcPts val="0"/>
              </a:spcAft>
              <a:buClr>
                <a:schemeClr val="dk1"/>
              </a:buClr>
              <a:buSzPts val="2200"/>
              <a:buChar char="•"/>
            </a:pPr>
            <a:r>
              <a:rPr lang="en-US" sz="2200"/>
              <a:t>The registry also adds the domain zone files to the master servers.</a:t>
            </a:r>
            <a:endParaRPr sz="2200"/>
          </a:p>
          <a:p>
            <a:pPr indent="-228600" lvl="0" marL="228600" rtl="0" algn="l">
              <a:lnSpc>
                <a:spcPct val="90000"/>
              </a:lnSpc>
              <a:spcBef>
                <a:spcPts val="1000"/>
              </a:spcBef>
              <a:spcAft>
                <a:spcPts val="0"/>
              </a:spcAft>
              <a:buClr>
                <a:schemeClr val="dk1"/>
              </a:buClr>
              <a:buSzPts val="2200"/>
              <a:buChar char="•"/>
            </a:pPr>
            <a:r>
              <a:rPr lang="en-US" sz="2200"/>
              <a:t>The master server tells other servers on the Internet where our website is stored.</a:t>
            </a:r>
            <a:endParaRPr sz="2200"/>
          </a:p>
          <a:p>
            <a:pPr indent="-228600" lvl="0" marL="228600" rtl="0" algn="l">
              <a:lnSpc>
                <a:spcPct val="90000"/>
              </a:lnSpc>
              <a:spcBef>
                <a:spcPts val="1000"/>
              </a:spcBef>
              <a:spcAft>
                <a:spcPts val="0"/>
              </a:spcAft>
              <a:buClr>
                <a:schemeClr val="dk1"/>
              </a:buClr>
              <a:buSzPts val="2200"/>
              <a:buChar char="•"/>
            </a:pPr>
            <a:r>
              <a:rPr lang="en-US" sz="2200"/>
              <a:t>Now, the domain is considered to be registered and ready-to-use, when all the information has been updated.</a:t>
            </a:r>
            <a:endParaRPr sz="2200"/>
          </a:p>
        </p:txBody>
      </p:sp>
      <p:pic>
        <p:nvPicPr>
          <p:cNvPr descr="Person holding mouse" id="1018" name="Google Shape;1018;p86"/>
          <p:cNvPicPr preferRelativeResize="0"/>
          <p:nvPr/>
        </p:nvPicPr>
        <p:blipFill rotWithShape="1">
          <a:blip r:embed="rId3">
            <a:alphaModFix/>
          </a:blip>
          <a:srcRect b="-3" l="11745" r="12336" t="0"/>
          <a:stretch/>
        </p:blipFill>
        <p:spPr>
          <a:xfrm>
            <a:off x="6415922" y="891540"/>
            <a:ext cx="5776079" cy="5071110"/>
          </a:xfrm>
          <a:prstGeom prst="rect">
            <a:avLst/>
          </a:prstGeom>
          <a:noFill/>
          <a:ln>
            <a:noFill/>
          </a:ln>
          <a:effectLst>
            <a:outerShdw blurRad="406400" sx="89000" rotWithShape="0" dir="5400000" dist="317500" sy="89000">
              <a:srgbClr val="000000">
                <a:alpha val="14901"/>
              </a:srgbClr>
            </a:outerShdw>
          </a:effectLst>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2" name="Shape 1022"/>
        <p:cNvGrpSpPr/>
        <p:nvPr/>
      </p:nvGrpSpPr>
      <p:grpSpPr>
        <a:xfrm>
          <a:off x="0" y="0"/>
          <a:ext cx="0" cy="0"/>
          <a:chOff x="0" y="0"/>
          <a:chExt cx="0" cy="0"/>
        </a:xfrm>
      </p:grpSpPr>
      <p:sp>
        <p:nvSpPr>
          <p:cNvPr id="1023" name="Google Shape;1023;p87"/>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4" name="Google Shape;1024;p87"/>
          <p:cNvSpPr txBox="1"/>
          <p:nvPr>
            <p:ph type="title"/>
          </p:nvPr>
        </p:nvSpPr>
        <p:spPr>
          <a:xfrm>
            <a:off x="836679" y="723898"/>
            <a:ext cx="6002110" cy="14954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Registrars</a:t>
            </a:r>
            <a:endParaRPr sz="4000"/>
          </a:p>
        </p:txBody>
      </p:sp>
      <p:sp>
        <p:nvSpPr>
          <p:cNvPr id="1025" name="Google Shape;1025;p87"/>
          <p:cNvSpPr txBox="1"/>
          <p:nvPr>
            <p:ph idx="1" type="body"/>
          </p:nvPr>
        </p:nvSpPr>
        <p:spPr>
          <a:xfrm>
            <a:off x="836680" y="2405067"/>
            <a:ext cx="6002110" cy="437297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Registrars are the organizations accredited by </a:t>
            </a:r>
            <a:r>
              <a:rPr b="1" lang="en-US" sz="2600"/>
              <a:t>ICANN </a:t>
            </a:r>
            <a:r>
              <a:rPr lang="en-US" sz="2600"/>
              <a:t>and certified by the registries to sell domain names.</a:t>
            </a:r>
            <a:endParaRPr sz="2600"/>
          </a:p>
          <a:p>
            <a:pPr indent="-228600" lvl="0" marL="228600" rtl="0" algn="l">
              <a:lnSpc>
                <a:spcPct val="90000"/>
              </a:lnSpc>
              <a:spcBef>
                <a:spcPts val="1000"/>
              </a:spcBef>
              <a:spcAft>
                <a:spcPts val="0"/>
              </a:spcAft>
              <a:buClr>
                <a:schemeClr val="dk1"/>
              </a:buClr>
              <a:buSzPts val="2600"/>
              <a:buChar char="•"/>
            </a:pPr>
            <a:r>
              <a:rPr lang="en-US" sz="2600"/>
              <a:t>They are bounded by Registrar Accreditation Agreement (</a:t>
            </a:r>
            <a:r>
              <a:rPr b="1" lang="en-US" sz="2600"/>
              <a:t>RAA</a:t>
            </a:r>
            <a:r>
              <a:rPr lang="en-US" sz="2600"/>
              <a:t>) with </a:t>
            </a:r>
            <a:r>
              <a:rPr b="1" lang="en-US" sz="2600"/>
              <a:t>ICANN </a:t>
            </a:r>
            <a:r>
              <a:rPr lang="en-US" sz="2600"/>
              <a:t>and by their agreements with the registries.</a:t>
            </a:r>
            <a:endParaRPr sz="2600"/>
          </a:p>
          <a:p>
            <a:pPr indent="-228600" lvl="0" marL="228600" rtl="0" algn="l">
              <a:lnSpc>
                <a:spcPct val="90000"/>
              </a:lnSpc>
              <a:spcBef>
                <a:spcPts val="1000"/>
              </a:spcBef>
              <a:spcAft>
                <a:spcPts val="0"/>
              </a:spcAft>
              <a:buClr>
                <a:schemeClr val="dk1"/>
              </a:buClr>
              <a:buSzPts val="2600"/>
              <a:buChar char="•"/>
            </a:pPr>
            <a:r>
              <a:rPr lang="en-US" sz="2600"/>
              <a:t>E.g. godaddy, bluehost, etc.</a:t>
            </a:r>
            <a:endParaRPr sz="2600"/>
          </a:p>
        </p:txBody>
      </p:sp>
      <p:pic>
        <p:nvPicPr>
          <p:cNvPr descr="Front steps and columns of a majestic city building" id="1026" name="Google Shape;1026;p87"/>
          <p:cNvPicPr preferRelativeResize="0"/>
          <p:nvPr/>
        </p:nvPicPr>
        <p:blipFill rotWithShape="1">
          <a:blip r:embed="rId3">
            <a:alphaModFix/>
          </a:blip>
          <a:srcRect b="-3" l="31783" r="19693" t="0"/>
          <a:stretch/>
        </p:blipFill>
        <p:spPr>
          <a:xfrm>
            <a:off x="7199440" y="10"/>
            <a:ext cx="4992560" cy="685799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Registry</a:t>
            </a:r>
            <a:endParaRPr/>
          </a:p>
        </p:txBody>
      </p:sp>
      <p:sp>
        <p:nvSpPr>
          <p:cNvPr id="1032" name="Google Shape;1032;p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Registries are responsible for maintaining the registry for each TLD.</a:t>
            </a:r>
            <a:endParaRPr/>
          </a:p>
          <a:p>
            <a:pPr indent="-228600" lvl="0" marL="228600" rtl="0" algn="l">
              <a:lnSpc>
                <a:spcPct val="90000"/>
              </a:lnSpc>
              <a:spcBef>
                <a:spcPts val="1000"/>
              </a:spcBef>
              <a:spcAft>
                <a:spcPts val="0"/>
              </a:spcAft>
              <a:buClr>
                <a:schemeClr val="dk1"/>
              </a:buClr>
              <a:buSzPts val="2800"/>
              <a:buChar char="•"/>
            </a:pPr>
            <a:r>
              <a:rPr lang="en-US"/>
              <a:t>The responsibilities of registries including accepting registration requests (whether from registrars or directly form domain name registrants), maintaining a database of the necessary domain name registration data and providing name servers to publish the zone file data (i.e. information about the location of domain name) throughout the internet.</a:t>
            </a:r>
            <a:endParaRPr/>
          </a:p>
          <a:p>
            <a:pPr indent="-228600" lvl="0" marL="228600" rtl="0" algn="l">
              <a:lnSpc>
                <a:spcPct val="90000"/>
              </a:lnSpc>
              <a:spcBef>
                <a:spcPts val="1000"/>
              </a:spcBef>
              <a:spcAft>
                <a:spcPts val="0"/>
              </a:spcAft>
              <a:buClr>
                <a:schemeClr val="dk1"/>
              </a:buClr>
              <a:buSzPts val="2800"/>
              <a:buChar char="•"/>
            </a:pPr>
            <a:r>
              <a:rPr lang="en-US"/>
              <a:t>E.g. aaa, apple, etc</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Web Hosting</a:t>
            </a:r>
            <a:endParaRPr/>
          </a:p>
        </p:txBody>
      </p:sp>
      <p:sp>
        <p:nvSpPr>
          <p:cNvPr id="1038" name="Google Shape;1038;p8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It is a service that allows organizations and individuals to post a website or web applications onto the internet, accessible via World Wide Web.</a:t>
            </a:r>
            <a:endParaRPr/>
          </a:p>
          <a:p>
            <a:pPr indent="-228600" lvl="0" marL="228600" rtl="0" algn="l">
              <a:lnSpc>
                <a:spcPct val="90000"/>
              </a:lnSpc>
              <a:spcBef>
                <a:spcPts val="1000"/>
              </a:spcBef>
              <a:spcAft>
                <a:spcPts val="0"/>
              </a:spcAft>
              <a:buClr>
                <a:schemeClr val="dk1"/>
              </a:buClr>
              <a:buSzPts val="2800"/>
              <a:buChar char="•"/>
            </a:pPr>
            <a:r>
              <a:rPr lang="en-US"/>
              <a:t>Websites files are hosted or stored on special computers called web servers.</a:t>
            </a:r>
            <a:endParaRPr/>
          </a:p>
          <a:p>
            <a:pPr indent="-228600" lvl="0" marL="228600" rtl="0" algn="l">
              <a:lnSpc>
                <a:spcPct val="90000"/>
              </a:lnSpc>
              <a:spcBef>
                <a:spcPts val="1000"/>
              </a:spcBef>
              <a:spcAft>
                <a:spcPts val="0"/>
              </a:spcAft>
              <a:buClr>
                <a:schemeClr val="dk1"/>
              </a:buClr>
              <a:buSzPts val="2800"/>
              <a:buChar char="•"/>
            </a:pPr>
            <a:r>
              <a:rPr lang="en-US"/>
              <a:t>Web hosts are companies that provide space on a server owned or leased for use for clients, as well as providing Internet Connectivity, typically in a data center.</a:t>
            </a:r>
            <a:endParaRPr/>
          </a:p>
          <a:p>
            <a:pPr indent="-228600" lvl="0" marL="228600" rtl="0" algn="l">
              <a:lnSpc>
                <a:spcPct val="90000"/>
              </a:lnSpc>
              <a:spcBef>
                <a:spcPts val="1000"/>
              </a:spcBef>
              <a:spcAft>
                <a:spcPts val="0"/>
              </a:spcAft>
              <a:buClr>
                <a:schemeClr val="dk1"/>
              </a:buClr>
              <a:buSzPts val="2800"/>
              <a:buChar char="•"/>
            </a:pPr>
            <a:r>
              <a:rPr lang="en-US"/>
              <a:t>Web Hosts can provide data center space and other desired features as per the hosting plan.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9"/>
          <p:cNvSpPr txBox="1"/>
          <p:nvPr>
            <p:ph type="title"/>
          </p:nvPr>
        </p:nvSpPr>
        <p:spPr>
          <a:xfrm>
            <a:off x="838200" y="182675"/>
            <a:ext cx="10515600" cy="9069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OSI Layer</a:t>
            </a:r>
            <a:endParaRPr/>
          </a:p>
        </p:txBody>
      </p:sp>
      <p:sp>
        <p:nvSpPr>
          <p:cNvPr id="294" name="Google Shape;294;p9"/>
          <p:cNvSpPr txBox="1"/>
          <p:nvPr>
            <p:ph idx="1" type="body"/>
          </p:nvPr>
        </p:nvSpPr>
        <p:spPr>
          <a:xfrm>
            <a:off x="838200" y="1407062"/>
            <a:ext cx="11030754" cy="512407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i="1" lang="en-US"/>
              <a:t>Presentation Layer: </a:t>
            </a:r>
            <a:endParaRPr/>
          </a:p>
          <a:p>
            <a:pPr indent="-228600" lvl="1" marL="685800" rtl="0" algn="l">
              <a:lnSpc>
                <a:spcPct val="90000"/>
              </a:lnSpc>
              <a:spcBef>
                <a:spcPts val="500"/>
              </a:spcBef>
              <a:spcAft>
                <a:spcPts val="0"/>
              </a:spcAft>
              <a:buClr>
                <a:schemeClr val="dk1"/>
              </a:buClr>
              <a:buSzPts val="2400"/>
              <a:buChar char="•"/>
            </a:pPr>
            <a:r>
              <a:rPr lang="en-US"/>
              <a:t>The presentation layer is responsible for formatting and presenting data in a way that is meaningful to the applications that use it, including data encryption and compression.</a:t>
            </a:r>
            <a:endParaRPr/>
          </a:p>
          <a:p>
            <a:pPr indent="-228600" lvl="1" marL="685800" rtl="0" algn="l">
              <a:lnSpc>
                <a:spcPct val="90000"/>
              </a:lnSpc>
              <a:spcBef>
                <a:spcPts val="500"/>
              </a:spcBef>
              <a:spcAft>
                <a:spcPts val="0"/>
              </a:spcAft>
              <a:buClr>
                <a:schemeClr val="dk1"/>
              </a:buClr>
              <a:buSzPts val="2400"/>
              <a:buChar char="•"/>
            </a:pPr>
            <a:r>
              <a:rPr lang="en-US"/>
              <a:t>E.g. ASCII, JPEG, MPEG, SSL/TLS (Secure Sockets Layer/Transport Layer Security)</a:t>
            </a:r>
            <a:endParaRPr/>
          </a:p>
          <a:p>
            <a:pPr indent="-228600" lvl="0" marL="228600" rtl="0" algn="l">
              <a:lnSpc>
                <a:spcPct val="90000"/>
              </a:lnSpc>
              <a:spcBef>
                <a:spcPts val="1000"/>
              </a:spcBef>
              <a:spcAft>
                <a:spcPts val="0"/>
              </a:spcAft>
              <a:buClr>
                <a:schemeClr val="dk1"/>
              </a:buClr>
              <a:buSzPts val="2800"/>
              <a:buChar char="•"/>
            </a:pPr>
            <a:r>
              <a:rPr b="1" i="1" lang="en-US"/>
              <a:t>Application Layer: </a:t>
            </a:r>
            <a:endParaRPr/>
          </a:p>
          <a:p>
            <a:pPr indent="-228600" lvl="1" marL="685800" rtl="0" algn="l">
              <a:lnSpc>
                <a:spcPct val="90000"/>
              </a:lnSpc>
              <a:spcBef>
                <a:spcPts val="500"/>
              </a:spcBef>
              <a:spcAft>
                <a:spcPts val="0"/>
              </a:spcAft>
              <a:buClr>
                <a:schemeClr val="dk1"/>
              </a:buClr>
              <a:buSzPts val="2400"/>
              <a:buChar char="•"/>
            </a:pPr>
            <a:r>
              <a:rPr lang="en-US"/>
              <a:t>The application layer provides a means for applications to access network services, using protocols such as HTTP (Hypertext Transfer Protocol), FTP (File Transfer Protocol), and SMTP (Simple Mail Transfer Protocol).</a:t>
            </a:r>
            <a:endParaRPr/>
          </a:p>
          <a:p>
            <a:pPr indent="-228600" lvl="1" marL="685800" rtl="0" algn="l">
              <a:lnSpc>
                <a:spcPct val="90000"/>
              </a:lnSpc>
              <a:spcBef>
                <a:spcPts val="500"/>
              </a:spcBef>
              <a:spcAft>
                <a:spcPts val="0"/>
              </a:spcAft>
              <a:buClr>
                <a:schemeClr val="dk1"/>
              </a:buClr>
              <a:buSzPts val="2400"/>
              <a:buChar char="•"/>
            </a:pPr>
            <a:r>
              <a:rPr lang="en-US"/>
              <a:t>E.g. HTTP (Hypertext Transfer Protocol), FTP (File Transfer Protocol), SMTP (Simple Mail Transfer Protocol), DNS (Domain Name System)</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Web Hosting</a:t>
            </a:r>
            <a:endParaRPr/>
          </a:p>
        </p:txBody>
      </p:sp>
      <p:sp>
        <p:nvSpPr>
          <p:cNvPr id="1044" name="Google Shape;1044;p9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Smaller Hosting Services:</a:t>
            </a:r>
            <a:endParaRPr/>
          </a:p>
          <a:p>
            <a:pPr indent="-228600" lvl="1" marL="685800" rtl="0" algn="l">
              <a:lnSpc>
                <a:spcPct val="90000"/>
              </a:lnSpc>
              <a:spcBef>
                <a:spcPts val="500"/>
              </a:spcBef>
              <a:spcAft>
                <a:spcPts val="0"/>
              </a:spcAft>
              <a:buClr>
                <a:schemeClr val="dk1"/>
              </a:buClr>
              <a:buSzPts val="2400"/>
              <a:buChar char="•"/>
            </a:pPr>
            <a:r>
              <a:rPr lang="en-US"/>
              <a:t>It is a small-scale file hosting service, where files can be uploaded via FTP or Web Interface.</a:t>
            </a:r>
            <a:endParaRPr/>
          </a:p>
          <a:p>
            <a:pPr indent="-228600" lvl="1" marL="685800" rtl="0" algn="l">
              <a:lnSpc>
                <a:spcPct val="90000"/>
              </a:lnSpc>
              <a:spcBef>
                <a:spcPts val="500"/>
              </a:spcBef>
              <a:spcAft>
                <a:spcPts val="0"/>
              </a:spcAft>
              <a:buClr>
                <a:schemeClr val="dk1"/>
              </a:buClr>
              <a:buSzPts val="2400"/>
              <a:buChar char="•"/>
            </a:pPr>
            <a:r>
              <a:rPr lang="en-US"/>
              <a:t>Many ISPs offer this service free to subscriber.</a:t>
            </a:r>
            <a:endParaRPr/>
          </a:p>
          <a:p>
            <a:pPr indent="-228600" lvl="0" marL="228600" rtl="0" algn="l">
              <a:lnSpc>
                <a:spcPct val="90000"/>
              </a:lnSpc>
              <a:spcBef>
                <a:spcPts val="1000"/>
              </a:spcBef>
              <a:spcAft>
                <a:spcPts val="0"/>
              </a:spcAft>
              <a:buClr>
                <a:schemeClr val="dk1"/>
              </a:buClr>
              <a:buSzPts val="2800"/>
              <a:buChar char="•"/>
            </a:pPr>
            <a:r>
              <a:rPr lang="en-US"/>
              <a:t>Larger Hosting Services:</a:t>
            </a:r>
            <a:endParaRPr/>
          </a:p>
          <a:p>
            <a:pPr indent="-228600" lvl="1" marL="685800" rtl="0" algn="l">
              <a:lnSpc>
                <a:spcPct val="90000"/>
              </a:lnSpc>
              <a:spcBef>
                <a:spcPts val="500"/>
              </a:spcBef>
              <a:spcAft>
                <a:spcPts val="0"/>
              </a:spcAft>
              <a:buClr>
                <a:schemeClr val="dk1"/>
              </a:buClr>
              <a:buSzPts val="2400"/>
              <a:buChar char="•"/>
            </a:pPr>
            <a:r>
              <a:rPr lang="en-US"/>
              <a:t>Many large companies that may not be ISPs need to permanently connected to web to send emails, files,etc to other sites.</a:t>
            </a:r>
            <a:endParaRPr/>
          </a:p>
          <a:p>
            <a:pPr indent="-228600" lvl="1" marL="685800" rtl="0" algn="l">
              <a:lnSpc>
                <a:spcPct val="90000"/>
              </a:lnSpc>
              <a:spcBef>
                <a:spcPts val="500"/>
              </a:spcBef>
              <a:spcAft>
                <a:spcPts val="0"/>
              </a:spcAft>
              <a:buClr>
                <a:schemeClr val="dk1"/>
              </a:buClr>
              <a:buSzPts val="2400"/>
              <a:buChar char="•"/>
            </a:pPr>
            <a:r>
              <a:rPr lang="en-US"/>
              <a:t>Support database, and other application development platforms e.g. PHP, ASP.NET, CMS,SSL, etc.</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Larger Hosting Services</a:t>
            </a:r>
            <a:endParaRPr/>
          </a:p>
        </p:txBody>
      </p:sp>
      <p:sp>
        <p:nvSpPr>
          <p:cNvPr id="1050" name="Google Shape;1050;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2800"/>
              <a:buAutoNum type="arabicPeriod"/>
            </a:pPr>
            <a:r>
              <a:rPr lang="en-US"/>
              <a:t>Dedicated Web Hosting Services,</a:t>
            </a:r>
            <a:endParaRPr/>
          </a:p>
          <a:p>
            <a:pPr indent="-514350" lvl="0" marL="514350" rtl="0" algn="l">
              <a:lnSpc>
                <a:spcPct val="90000"/>
              </a:lnSpc>
              <a:spcBef>
                <a:spcPts val="1000"/>
              </a:spcBef>
              <a:spcAft>
                <a:spcPts val="0"/>
              </a:spcAft>
              <a:buClr>
                <a:schemeClr val="dk1"/>
              </a:buClr>
              <a:buSzPts val="2800"/>
              <a:buAutoNum type="arabicPeriod"/>
            </a:pPr>
            <a:r>
              <a:rPr lang="en-US"/>
              <a:t>Shared Web Hosting Services,</a:t>
            </a:r>
            <a:endParaRPr/>
          </a:p>
          <a:p>
            <a:pPr indent="-514350" lvl="0" marL="514350" rtl="0" algn="l">
              <a:lnSpc>
                <a:spcPct val="90000"/>
              </a:lnSpc>
              <a:spcBef>
                <a:spcPts val="1000"/>
              </a:spcBef>
              <a:spcAft>
                <a:spcPts val="0"/>
              </a:spcAft>
              <a:buClr>
                <a:schemeClr val="dk1"/>
              </a:buClr>
              <a:buSzPts val="2800"/>
              <a:buAutoNum type="arabicPeriod"/>
            </a:pPr>
            <a:r>
              <a:rPr lang="en-US"/>
              <a:t>Reseller Web Hosting Services,</a:t>
            </a:r>
            <a:endParaRPr/>
          </a:p>
          <a:p>
            <a:pPr indent="-514350" lvl="0" marL="514350" rtl="0" algn="l">
              <a:lnSpc>
                <a:spcPct val="90000"/>
              </a:lnSpc>
              <a:spcBef>
                <a:spcPts val="1000"/>
              </a:spcBef>
              <a:spcAft>
                <a:spcPts val="0"/>
              </a:spcAft>
              <a:buClr>
                <a:schemeClr val="dk1"/>
              </a:buClr>
              <a:buSzPts val="2800"/>
              <a:buAutoNum type="arabicPeriod"/>
            </a:pPr>
            <a:r>
              <a:rPr lang="en-US"/>
              <a:t>Cloud Hosting Services,</a:t>
            </a:r>
            <a:endParaRPr/>
          </a:p>
          <a:p>
            <a:pPr indent="-514350" lvl="0" marL="514350" rtl="0" algn="l">
              <a:lnSpc>
                <a:spcPct val="90000"/>
              </a:lnSpc>
              <a:spcBef>
                <a:spcPts val="1000"/>
              </a:spcBef>
              <a:spcAft>
                <a:spcPts val="0"/>
              </a:spcAft>
              <a:buClr>
                <a:schemeClr val="dk1"/>
              </a:buClr>
              <a:buSzPts val="2800"/>
              <a:buAutoNum type="arabicPeriod"/>
            </a:pPr>
            <a:r>
              <a:rPr lang="en-US"/>
              <a:t>Video Hosting Services,</a:t>
            </a:r>
            <a:endParaRPr/>
          </a:p>
          <a:p>
            <a:pPr indent="-514350" lvl="0" marL="514350" rtl="0" algn="l">
              <a:lnSpc>
                <a:spcPct val="90000"/>
              </a:lnSpc>
              <a:spcBef>
                <a:spcPts val="1000"/>
              </a:spcBef>
              <a:spcAft>
                <a:spcPts val="0"/>
              </a:spcAft>
              <a:buClr>
                <a:schemeClr val="dk1"/>
              </a:buClr>
              <a:buSzPts val="2800"/>
              <a:buAutoNum type="arabicPeriod"/>
            </a:pPr>
            <a:r>
              <a:rPr lang="en-US"/>
              <a:t>Email Hosting Services,etc</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4" name="Shape 1054"/>
        <p:cNvGrpSpPr/>
        <p:nvPr/>
      </p:nvGrpSpPr>
      <p:grpSpPr>
        <a:xfrm>
          <a:off x="0" y="0"/>
          <a:ext cx="0" cy="0"/>
          <a:chOff x="0" y="0"/>
          <a:chExt cx="0" cy="0"/>
        </a:xfrm>
      </p:grpSpPr>
      <p:sp>
        <p:nvSpPr>
          <p:cNvPr id="1055" name="Google Shape;1055;p9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6" name="Google Shape;1056;p9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92"/>
          <p:cNvSpPr/>
          <p:nvPr/>
        </p:nvSpPr>
        <p:spPr>
          <a:xfrm flipH="1" rot="5400000">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92"/>
          <p:cNvSpPr/>
          <p:nvPr/>
        </p:nvSpPr>
        <p:spPr>
          <a:xfrm flipH="1" rot="5400000">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92"/>
          <p:cNvSpPr/>
          <p:nvPr/>
        </p:nvSpPr>
        <p:spPr>
          <a:xfrm flipH="1" rot="5400000">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92"/>
          <p:cNvSpPr/>
          <p:nvPr/>
        </p:nvSpPr>
        <p:spPr>
          <a:xfrm rot="-964587">
            <a:off x="-501737" y="969718"/>
            <a:ext cx="3900357" cy="4178958"/>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1" name="Google Shape;1061;p92"/>
          <p:cNvSpPr/>
          <p:nvPr/>
        </p:nvSpPr>
        <p:spPr>
          <a:xfrm flipH="1" rot="5400000">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2" name="Google Shape;1062;p92"/>
          <p:cNvSpPr txBox="1"/>
          <p:nvPr>
            <p:ph idx="1" type="body"/>
          </p:nvPr>
        </p:nvSpPr>
        <p:spPr>
          <a:xfrm>
            <a:off x="4026796" y="649480"/>
            <a:ext cx="7950556" cy="5546047"/>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sz="2400"/>
              <a:t>To estimate Web Hosting</a:t>
            </a:r>
            <a:r>
              <a:rPr lang="en-US" sz="2400"/>
              <a:t> needs, we need to consider about the following configurations:</a:t>
            </a:r>
            <a:endParaRPr sz="2400"/>
          </a:p>
          <a:p>
            <a:pPr indent="-228600" lvl="1" marL="685800" rtl="0" algn="l">
              <a:lnSpc>
                <a:spcPct val="90000"/>
              </a:lnSpc>
              <a:spcBef>
                <a:spcPts val="500"/>
              </a:spcBef>
              <a:spcAft>
                <a:spcPts val="0"/>
              </a:spcAft>
              <a:buClr>
                <a:schemeClr val="dk1"/>
              </a:buClr>
              <a:buSzPts val="2400"/>
              <a:buChar char="•"/>
            </a:pPr>
            <a:r>
              <a:rPr b="1" lang="en-US"/>
              <a:t>Disk Space</a:t>
            </a:r>
            <a:r>
              <a:rPr lang="en-US"/>
              <a:t>: amount of data we can store on web server.</a:t>
            </a:r>
            <a:endParaRPr/>
          </a:p>
          <a:p>
            <a:pPr indent="-228600" lvl="1" marL="685800" rtl="0" algn="l">
              <a:lnSpc>
                <a:spcPct val="90000"/>
              </a:lnSpc>
              <a:spcBef>
                <a:spcPts val="500"/>
              </a:spcBef>
              <a:spcAft>
                <a:spcPts val="0"/>
              </a:spcAft>
              <a:buClr>
                <a:schemeClr val="dk1"/>
              </a:buClr>
              <a:buSzPts val="2400"/>
              <a:buChar char="•"/>
            </a:pPr>
            <a:r>
              <a:rPr lang="en-US"/>
              <a:t> </a:t>
            </a:r>
            <a:r>
              <a:rPr b="1" lang="en-US"/>
              <a:t>Bandwidth</a:t>
            </a:r>
            <a:r>
              <a:rPr lang="en-US"/>
              <a:t>: amount of data we are allowed to transfer to and from our web server per month, including all uploads and downloads.</a:t>
            </a:r>
            <a:endParaRPr/>
          </a:p>
          <a:p>
            <a:pPr indent="-228600" lvl="1" marL="685800" rtl="0" algn="l">
              <a:lnSpc>
                <a:spcPct val="90000"/>
              </a:lnSpc>
              <a:spcBef>
                <a:spcPts val="500"/>
              </a:spcBef>
              <a:spcAft>
                <a:spcPts val="0"/>
              </a:spcAft>
              <a:buClr>
                <a:schemeClr val="dk1"/>
              </a:buClr>
              <a:buSzPts val="2400"/>
              <a:buChar char="•"/>
            </a:pPr>
            <a:r>
              <a:rPr b="1" lang="en-US"/>
              <a:t>Types of Servers </a:t>
            </a:r>
            <a:r>
              <a:rPr lang="en-US"/>
              <a:t>(Apache, IIS, etc)</a:t>
            </a:r>
            <a:endParaRPr/>
          </a:p>
          <a:p>
            <a:pPr indent="-228600" lvl="1" marL="685800" rtl="0" algn="l">
              <a:lnSpc>
                <a:spcPct val="90000"/>
              </a:lnSpc>
              <a:spcBef>
                <a:spcPts val="500"/>
              </a:spcBef>
              <a:spcAft>
                <a:spcPts val="0"/>
              </a:spcAft>
              <a:buClr>
                <a:schemeClr val="dk1"/>
              </a:buClr>
              <a:buSzPts val="2400"/>
              <a:buChar char="•"/>
            </a:pPr>
            <a:r>
              <a:rPr b="1" lang="en-US"/>
              <a:t>Operating System</a:t>
            </a:r>
            <a:r>
              <a:rPr lang="en-US"/>
              <a:t> (Linux, Windows, etc)</a:t>
            </a:r>
            <a:endParaRPr/>
          </a:p>
          <a:p>
            <a:pPr indent="-228600" lvl="1" marL="685800" rtl="0" algn="l">
              <a:lnSpc>
                <a:spcPct val="90000"/>
              </a:lnSpc>
              <a:spcBef>
                <a:spcPts val="500"/>
              </a:spcBef>
              <a:spcAft>
                <a:spcPts val="0"/>
              </a:spcAft>
              <a:buClr>
                <a:schemeClr val="dk1"/>
              </a:buClr>
              <a:buSzPts val="2400"/>
              <a:buChar char="•"/>
            </a:pPr>
            <a:r>
              <a:rPr lang="en-US"/>
              <a:t> </a:t>
            </a:r>
            <a:r>
              <a:rPr b="1" lang="en-US"/>
              <a:t>Price</a:t>
            </a:r>
            <a:r>
              <a:rPr lang="en-US"/>
              <a:t>, etc.</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6" name="Shape 1066"/>
        <p:cNvGrpSpPr/>
        <p:nvPr/>
      </p:nvGrpSpPr>
      <p:grpSpPr>
        <a:xfrm>
          <a:off x="0" y="0"/>
          <a:ext cx="0" cy="0"/>
          <a:chOff x="0" y="0"/>
          <a:chExt cx="0" cy="0"/>
        </a:xfrm>
      </p:grpSpPr>
      <p:sp>
        <p:nvSpPr>
          <p:cNvPr id="1067" name="Google Shape;1067;p9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8" name="Google Shape;1068;p93"/>
          <p:cNvSpPr txBox="1"/>
          <p:nvPr>
            <p:ph type="title"/>
          </p:nvPr>
        </p:nvSpPr>
        <p:spPr>
          <a:xfrm>
            <a:off x="6194716" y="739978"/>
            <a:ext cx="5334930" cy="300414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sz="6000"/>
              <a:t>Thank you</a:t>
            </a:r>
            <a:endParaRPr/>
          </a:p>
        </p:txBody>
      </p:sp>
      <p:sp>
        <p:nvSpPr>
          <p:cNvPr id="1069" name="Google Shape;1069;p93"/>
          <p:cNvSpPr/>
          <p:nvPr/>
        </p:nvSpPr>
        <p:spPr>
          <a:xfrm flipH="1">
            <a:off x="530529" y="1"/>
            <a:ext cx="1155142" cy="591009"/>
          </a:xfrm>
          <a:custGeom>
            <a:rect b="b" l="l" r="r" t="t"/>
            <a:pathLst>
              <a:path extrusionOk="0" h="591009" w="1155142">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0" name="Google Shape;1070;p93"/>
          <p:cNvSpPr/>
          <p:nvPr/>
        </p:nvSpPr>
        <p:spPr>
          <a:xfrm flipH="1">
            <a:off x="4349052" y="0"/>
            <a:ext cx="1737401" cy="959536"/>
          </a:xfrm>
          <a:custGeom>
            <a:rect b="b" l="l" r="r" t="t"/>
            <a:pathLst>
              <a:path extrusionOk="0" h="959536" w="1737401">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93"/>
          <p:cNvSpPr/>
          <p:nvPr/>
        </p:nvSpPr>
        <p:spPr>
          <a:xfrm flipH="1">
            <a:off x="0" y="2916245"/>
            <a:ext cx="159741" cy="552996"/>
          </a:xfrm>
          <a:custGeom>
            <a:rect b="b" l="l" r="r" t="t"/>
            <a:pathLst>
              <a:path extrusionOk="0" h="552996" w="159741">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2" name="Google Shape;1072;p93"/>
          <p:cNvSpPr/>
          <p:nvPr/>
        </p:nvSpPr>
        <p:spPr>
          <a:xfrm flipH="1">
            <a:off x="0" y="5835649"/>
            <a:ext cx="1548180" cy="1022351"/>
          </a:xfrm>
          <a:custGeom>
            <a:rect b="b" l="l" r="r" t="t"/>
            <a:pathLst>
              <a:path extrusionOk="0" h="1022351" w="1548180">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93"/>
          <p:cNvSpPr/>
          <p:nvPr/>
        </p:nvSpPr>
        <p:spPr>
          <a:xfrm flipH="1">
            <a:off x="3697761" y="5717906"/>
            <a:ext cx="1771609" cy="1140095"/>
          </a:xfrm>
          <a:custGeom>
            <a:rect b="b" l="l" r="r" t="t"/>
            <a:pathLst>
              <a:path extrusionOk="0" h="1140095" w="1771609">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Aerial view of a highway near the ocean" id="1074" name="Google Shape;1074;p93"/>
          <p:cNvPicPr preferRelativeResize="0"/>
          <p:nvPr/>
        </p:nvPicPr>
        <p:blipFill rotWithShape="1">
          <a:blip r:embed="rId3">
            <a:alphaModFix/>
          </a:blip>
          <a:srcRect b="1" l="12500" r="12501" t="0"/>
          <a:stretch/>
        </p:blipFill>
        <p:spPr>
          <a:xfrm>
            <a:off x="631840" y="598720"/>
            <a:ext cx="5178249" cy="5178249"/>
          </a:xfrm>
          <a:custGeom>
            <a:rect b="b" l="l" r="r" t="t"/>
            <a:pathLst>
              <a:path extrusionOk="0" h="3741748" w="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ln>
            <a:noFill/>
          </a:ln>
        </p:spPr>
      </p:pic>
      <p:sp>
        <p:nvSpPr>
          <p:cNvPr id="1075" name="Google Shape;1075;p93"/>
          <p:cNvSpPr/>
          <p:nvPr/>
        </p:nvSpPr>
        <p:spPr>
          <a:xfrm flipH="1">
            <a:off x="4520513" y="6258756"/>
            <a:ext cx="1565940" cy="599245"/>
          </a:xfrm>
          <a:custGeom>
            <a:rect b="b" l="l" r="r" t="t"/>
            <a:pathLst>
              <a:path extrusionOk="0" h="599245" w="1565940">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068"/>
                                        </p:tgtEl>
                                        <p:attrNameLst>
                                          <p:attrName>style.visibility</p:attrName>
                                        </p:attrNameLst>
                                      </p:cBhvr>
                                      <p:to>
                                        <p:strVal val="visible"/>
                                      </p:to>
                                    </p:set>
                                    <p:animEffect filter="fade" transition="in">
                                      <p:cBhvr>
                                        <p:cTn dur="700"/>
                                        <p:tgtEl>
                                          <p:spTgt spid="10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2023-04-24T09:10:38Z</dcterms:created>
</cp:coreProperties>
</file>